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0.jpg" ContentType="image/jpeg"/>
  <Override PartName="/ppt/media/image21.jpg" ContentType="image/jpeg"/>
  <Override PartName="/ppt/media/image2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7" r:id="rId2"/>
    <p:sldId id="296" r:id="rId3"/>
    <p:sldId id="297" r:id="rId4"/>
    <p:sldId id="324" r:id="rId5"/>
    <p:sldId id="303" r:id="rId6"/>
    <p:sldId id="309" r:id="rId7"/>
    <p:sldId id="304" r:id="rId8"/>
    <p:sldId id="311" r:id="rId9"/>
    <p:sldId id="318" r:id="rId10"/>
    <p:sldId id="312" r:id="rId11"/>
    <p:sldId id="319" r:id="rId12"/>
    <p:sldId id="310" r:id="rId13"/>
    <p:sldId id="305" r:id="rId14"/>
    <p:sldId id="306" r:id="rId15"/>
    <p:sldId id="320" r:id="rId16"/>
    <p:sldId id="321" r:id="rId17"/>
    <p:sldId id="322" r:id="rId18"/>
    <p:sldId id="307" r:id="rId19"/>
    <p:sldId id="323" r:id="rId20"/>
    <p:sldId id="300" r:id="rId21"/>
    <p:sldId id="301" r:id="rId22"/>
    <p:sldId id="30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333F"/>
    <a:srgbClr val="FFFFFF"/>
    <a:srgbClr val="B7A4A4"/>
    <a:srgbClr val="D0A9AA"/>
    <a:srgbClr val="CFA9AB"/>
    <a:srgbClr val="F1ECE5"/>
    <a:srgbClr val="E4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3690" autoAdjust="0"/>
  </p:normalViewPr>
  <p:slideViewPr>
    <p:cSldViewPr snapToGrid="0">
      <p:cViewPr varScale="1">
        <p:scale>
          <a:sx n="65" d="100"/>
          <a:sy n="65" d="100"/>
        </p:scale>
        <p:origin x="83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29D-449A-AB58-98E686763E92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29D-449A-AB58-98E686763E92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29D-449A-AB58-98E686763E92}"/>
              </c:ext>
            </c:extLst>
          </c:dPt>
          <c:dPt>
            <c:idx val="3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29D-449A-AB58-98E686763E92}"/>
              </c:ext>
            </c:extLst>
          </c:dPt>
          <c:dPt>
            <c:idx val="4"/>
            <c:bubble3D val="0"/>
            <c:spPr>
              <a:solidFill>
                <a:schemeClr val="accent1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29D-449A-AB58-98E686763E9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54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29D-449A-AB58-98E686763E9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29D-449A-AB58-98E686763E92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29D-449A-AB58-98E686763E92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C29D-449A-AB58-98E686763E92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>
                          <a:shade val="53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29D-449A-AB58-98E686763E92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Kehadiran</c:v>
                </c:pt>
                <c:pt idx="1">
                  <c:v>Tugas</c:v>
                </c:pt>
                <c:pt idx="2">
                  <c:v>Kuis</c:v>
                </c:pt>
                <c:pt idx="3">
                  <c:v>UTP</c:v>
                </c:pt>
                <c:pt idx="4">
                  <c:v>UAP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</c:v>
                </c:pt>
                <c:pt idx="1">
                  <c:v>0.2</c:v>
                </c:pt>
                <c:pt idx="2">
                  <c:v>0.15</c:v>
                </c:pt>
                <c:pt idx="3">
                  <c:v>0.25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29D-449A-AB58-98E686763E92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847E9-D3DB-4965-A119-6FA895295F42}" type="datetimeFigureOut">
              <a:rPr lang="en-ID" smtClean="0"/>
              <a:t>13/10/2024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A58BF-DF1C-427F-81E0-FBE16918762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35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A58BF-DF1C-427F-81E0-FBE169187623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3289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image" Target="../media/image7.svg"/><Relationship Id="rId9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image" Target="../media/image12.pn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chart" Target="../charts/chart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Oval 1">
            <a:extLst>
              <a:ext uri="{FF2B5EF4-FFF2-40B4-BE49-F238E27FC236}">
                <a16:creationId xmlns:a16="http://schemas.microsoft.com/office/drawing/2014/main" id="{D0314026-CA86-49E3-8864-AED43CFD25C3}"/>
              </a:ext>
            </a:extLst>
          </p:cNvPr>
          <p:cNvSpPr/>
          <p:nvPr userDrawn="1"/>
        </p:nvSpPr>
        <p:spPr>
          <a:xfrm>
            <a:off x="9570364" y="4529829"/>
            <a:ext cx="3442829" cy="3442829"/>
          </a:xfrm>
          <a:prstGeom prst="ellipse">
            <a:avLst/>
          </a:prstGeom>
          <a:ln>
            <a:noFill/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FADA2-1DB8-47EA-9CCF-BD92B17924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0" y="454632"/>
            <a:ext cx="11037577" cy="620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882AC-FEA4-4FDC-A992-3A0F6A0D7CAC}"/>
              </a:ext>
            </a:extLst>
          </p:cNvPr>
          <p:cNvSpPr txBox="1"/>
          <p:nvPr userDrawn="1"/>
        </p:nvSpPr>
        <p:spPr>
          <a:xfrm>
            <a:off x="3891640" y="989306"/>
            <a:ext cx="44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Laboratorium</a:t>
            </a:r>
            <a:r>
              <a:rPr lang="en-US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Ilmu</a:t>
            </a:r>
            <a:r>
              <a:rPr lang="en-US" sz="2400" b="1" i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400" b="1" i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Komputer</a:t>
            </a:r>
            <a:endParaRPr lang="en-ID" sz="2400" b="1" i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F58CE-F94E-4EDF-B84E-D60647CC0C72}"/>
              </a:ext>
            </a:extLst>
          </p:cNvPr>
          <p:cNvSpPr txBox="1"/>
          <p:nvPr userDrawn="1"/>
        </p:nvSpPr>
        <p:spPr>
          <a:xfrm>
            <a:off x="3904929" y="2459526"/>
            <a:ext cx="443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3333F"/>
                </a:solidFill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 R A K T I K U M</a:t>
            </a:r>
            <a:endParaRPr lang="en-ID" sz="2400" b="1" dirty="0">
              <a:solidFill>
                <a:srgbClr val="63333F"/>
              </a:solidFill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A4915-EEA3-413C-AF62-98ACACA794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64" y="2021629"/>
            <a:ext cx="824152" cy="824152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87BF01C-F08B-4EDB-B6B3-8504FAC309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8725" y="3118485"/>
            <a:ext cx="7204075" cy="1517650"/>
          </a:xfrm>
        </p:spPr>
        <p:txBody>
          <a:bodyPr>
            <a:normAutofit/>
          </a:bodyPr>
          <a:lstStyle>
            <a:lvl1pPr marL="0" indent="0" algn="ctr">
              <a:buNone/>
              <a:defRPr sz="5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Tulis</a:t>
            </a:r>
            <a:r>
              <a:rPr lang="en-US" dirty="0"/>
              <a:t> Mata </a:t>
            </a:r>
            <a:r>
              <a:rPr lang="en-US" dirty="0" err="1"/>
              <a:t>Kuliah</a:t>
            </a:r>
            <a:endParaRPr lang="en-ID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8E08C1C-7326-4E67-AF24-D3EB3DF951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0803" y="5151755"/>
            <a:ext cx="4432300" cy="344805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Tulis</a:t>
            </a:r>
            <a:r>
              <a:rPr lang="en-US" dirty="0"/>
              <a:t> sub </a:t>
            </a:r>
            <a:r>
              <a:rPr lang="en-US" dirty="0" err="1"/>
              <a:t>judul</a:t>
            </a:r>
            <a:r>
              <a:rPr lang="en-US" dirty="0"/>
              <a:t> </a:t>
            </a:r>
            <a:r>
              <a:rPr lang="en-US" dirty="0" err="1"/>
              <a:t>disini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9E78D-C5DB-4765-B164-672BBDF70E8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7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91BB1FA5-CF63-4A5F-8102-AEFB12AECDD6}"/>
              </a:ext>
            </a:extLst>
          </p:cNvPr>
          <p:cNvSpPr/>
          <p:nvPr userDrawn="1"/>
        </p:nvSpPr>
        <p:spPr>
          <a:xfrm>
            <a:off x="3752850" y="1836410"/>
            <a:ext cx="4686300" cy="318518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B41A29-A3CB-4EA9-8050-4742ED3D7919}"/>
              </a:ext>
            </a:extLst>
          </p:cNvPr>
          <p:cNvCxnSpPr>
            <a:cxnSpLocks/>
          </p:cNvCxnSpPr>
          <p:nvPr userDrawn="1"/>
        </p:nvCxnSpPr>
        <p:spPr>
          <a:xfrm>
            <a:off x="4445000" y="3854386"/>
            <a:ext cx="3340100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D3E629-27BB-4B00-89A5-4C75EC3FB0D4}"/>
              </a:ext>
            </a:extLst>
          </p:cNvPr>
          <p:cNvCxnSpPr>
            <a:cxnSpLocks/>
          </p:cNvCxnSpPr>
          <p:nvPr userDrawn="1"/>
        </p:nvCxnSpPr>
        <p:spPr>
          <a:xfrm>
            <a:off x="4775200" y="3996512"/>
            <a:ext cx="2631306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41BFE0-DBD8-4058-9370-837CC17293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74" y="2269555"/>
            <a:ext cx="697826" cy="697826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3FC5352-3311-4A49-8ACB-85C8C58C9E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7515" y="3109278"/>
            <a:ext cx="3697288" cy="744537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Ketik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3E7828-0A7D-4E6E-85E1-805E54F19D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EC5AF55-371E-4D51-B8CF-9327166BF00B}"/>
              </a:ext>
            </a:extLst>
          </p:cNvPr>
          <p:cNvSpPr/>
          <p:nvPr userDrawn="1"/>
        </p:nvSpPr>
        <p:spPr>
          <a:xfrm>
            <a:off x="3441403" y="563116"/>
            <a:ext cx="5316279" cy="691116"/>
          </a:xfrm>
          <a:prstGeom prst="roundRect">
            <a:avLst>
              <a:gd name="adj" fmla="val 50000"/>
            </a:avLst>
          </a:prstGeom>
          <a:solidFill>
            <a:srgbClr val="F1ECE5"/>
          </a:solidFill>
          <a:ln>
            <a:solidFill>
              <a:srgbClr val="63333F"/>
            </a:solidFill>
          </a:ln>
          <a:effectLst>
            <a:outerShdw blurRad="889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7B98BE1-60C9-4751-B398-F9E6CCCACD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963" y="1739901"/>
            <a:ext cx="4054475" cy="428498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gambar</a:t>
            </a:r>
            <a:endParaRPr lang="en-ID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6BC8C0-39FB-4C88-9264-0C658D6406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9363" y="1739900"/>
            <a:ext cx="6543674" cy="4284981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A4CFA35-4A81-4EB3-A61C-7658C348D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398" y="761683"/>
            <a:ext cx="4318000" cy="366712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Ketik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539E1C-F411-47A0-80FC-C04340B9A6E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76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0F2425A-DBF4-488E-B834-0FEA785E8C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8963" y="558800"/>
            <a:ext cx="4054475" cy="549656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gambar</a:t>
            </a:r>
            <a:endParaRPr lang="en-ID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ADA20422-6F53-46B9-A998-838AF68FD3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59363" y="568961"/>
            <a:ext cx="6543674" cy="548640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3B1EC-5376-4968-ACA4-D679FF33C5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7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06B3D3-FB38-4946-841F-CEA5812786AC}"/>
              </a:ext>
            </a:extLst>
          </p:cNvPr>
          <p:cNvSpPr/>
          <p:nvPr userDrawn="1"/>
        </p:nvSpPr>
        <p:spPr>
          <a:xfrm>
            <a:off x="3441403" y="563116"/>
            <a:ext cx="5316279" cy="691116"/>
          </a:xfrm>
          <a:prstGeom prst="roundRect">
            <a:avLst>
              <a:gd name="adj" fmla="val 50000"/>
            </a:avLst>
          </a:prstGeom>
          <a:solidFill>
            <a:srgbClr val="F1ECE5"/>
          </a:solidFill>
          <a:ln>
            <a:solidFill>
              <a:srgbClr val="63333F"/>
            </a:solidFill>
          </a:ln>
          <a:effectLst>
            <a:outerShdw blurRad="889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05448BDB-285D-4314-9DA8-D928B55DF8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1739901"/>
            <a:ext cx="11023917" cy="421040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9D7B3BDA-4BA9-45DD-B531-165079CED9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398" y="761683"/>
            <a:ext cx="4318000" cy="366712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C1A25-A642-4F29-9F32-44299F96AB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42876"/>
            <a:ext cx="2415291" cy="71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6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9DA17E12-E394-45EF-AAD8-9F8CD613C0D3}"/>
              </a:ext>
            </a:extLst>
          </p:cNvPr>
          <p:cNvSpPr/>
          <p:nvPr userDrawn="1"/>
        </p:nvSpPr>
        <p:spPr>
          <a:xfrm>
            <a:off x="3757836" y="1841500"/>
            <a:ext cx="4686300" cy="318518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D9E1C4-9FD7-4BFA-8FA3-802A4EF10285}"/>
              </a:ext>
            </a:extLst>
          </p:cNvPr>
          <p:cNvCxnSpPr>
            <a:cxnSpLocks/>
          </p:cNvCxnSpPr>
          <p:nvPr userDrawn="1"/>
        </p:nvCxnSpPr>
        <p:spPr>
          <a:xfrm>
            <a:off x="4445000" y="3854386"/>
            <a:ext cx="3340100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D9CBC1-584A-44ED-A783-ADB7E622A998}"/>
              </a:ext>
            </a:extLst>
          </p:cNvPr>
          <p:cNvCxnSpPr>
            <a:cxnSpLocks/>
          </p:cNvCxnSpPr>
          <p:nvPr userDrawn="1"/>
        </p:nvCxnSpPr>
        <p:spPr>
          <a:xfrm>
            <a:off x="4775200" y="3996512"/>
            <a:ext cx="2631306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C6A44C1-8790-47B5-A501-29D6C1CE62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774" y="2269555"/>
            <a:ext cx="697826" cy="697826"/>
          </a:xfrm>
          <a:prstGeom prst="rect">
            <a:avLst/>
          </a:prstGeom>
        </p:spPr>
      </p:pic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9659C7DA-5301-4E7A-A6E4-54E4E0221D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47515" y="3109278"/>
            <a:ext cx="3697288" cy="744537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Tugas</a:t>
            </a:r>
            <a:r>
              <a:rPr lang="en-US" dirty="0"/>
              <a:t>/Quiz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407D4-37A9-4EAF-B0B7-D07696A712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6053037"/>
            <a:ext cx="2415292" cy="7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1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BED360D-39A3-4BFB-B868-D11DE2E467FC}"/>
              </a:ext>
            </a:extLst>
          </p:cNvPr>
          <p:cNvSpPr/>
          <p:nvPr userDrawn="1"/>
        </p:nvSpPr>
        <p:spPr>
          <a:xfrm>
            <a:off x="3441403" y="563116"/>
            <a:ext cx="5316279" cy="691116"/>
          </a:xfrm>
          <a:prstGeom prst="roundRect">
            <a:avLst>
              <a:gd name="adj" fmla="val 50000"/>
            </a:avLst>
          </a:prstGeom>
          <a:solidFill>
            <a:srgbClr val="F1ECE5"/>
          </a:solidFill>
          <a:ln>
            <a:solidFill>
              <a:srgbClr val="63333F"/>
            </a:solidFill>
          </a:ln>
          <a:effectLst>
            <a:outerShdw blurRad="8890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28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90617CB8-E840-4E0A-A78C-61B9D5A06BF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20" y="1739901"/>
            <a:ext cx="11023917" cy="4210400"/>
          </a:xfrm>
        </p:spPr>
        <p:txBody>
          <a:bodyPr/>
          <a:lstStyle>
            <a:lvl1pPr marL="0" indent="0">
              <a:buNone/>
              <a:defRPr>
                <a:solidFill>
                  <a:srgbClr val="63333F"/>
                </a:solidFill>
              </a:defRPr>
            </a:lvl1pPr>
          </a:lstStyle>
          <a:p>
            <a:pPr lvl="0"/>
            <a:r>
              <a:rPr lang="en-US" dirty="0" err="1"/>
              <a:t>Masukan</a:t>
            </a:r>
            <a:r>
              <a:rPr lang="en-US" dirty="0"/>
              <a:t> </a:t>
            </a:r>
            <a:r>
              <a:rPr lang="en-US" dirty="0" err="1"/>
              <a:t>teks</a:t>
            </a:r>
            <a:endParaRPr lang="en-ID" dirty="0"/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3B9EB4D0-2E04-4931-BC5E-DB1DE6E9803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2398" y="761683"/>
            <a:ext cx="4318000" cy="366712"/>
          </a:xfrm>
        </p:spPr>
        <p:txBody>
          <a:bodyPr/>
          <a:lstStyle>
            <a:lvl1pPr marL="0" indent="0" algn="ctr">
              <a:buNone/>
              <a:defRPr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</a:t>
            </a:r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45516F-8B80-47C3-9F1F-6026C871D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0" y="6053037"/>
            <a:ext cx="2415292" cy="7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6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655AD237-19D3-47AD-BE7B-3FB264228140}"/>
              </a:ext>
            </a:extLst>
          </p:cNvPr>
          <p:cNvSpPr/>
          <p:nvPr userDrawn="1"/>
        </p:nvSpPr>
        <p:spPr>
          <a:xfrm>
            <a:off x="2849527" y="1579095"/>
            <a:ext cx="6432696" cy="3052572"/>
          </a:xfrm>
          <a:prstGeom prst="ellipse">
            <a:avLst/>
          </a:prstGeom>
          <a:ln>
            <a:noFill/>
          </a:ln>
          <a:effectLst>
            <a:innerShdw blurRad="4445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349F31-105A-46C1-A1B2-883DB8439C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24" y="1826157"/>
            <a:ext cx="824152" cy="824152"/>
          </a:xfrm>
          <a:prstGeom prst="rect">
            <a:avLst/>
          </a:prstGeom>
        </p:spPr>
      </p:pic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F96F98CE-0924-444A-B955-28EECEFAB0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95040" y="2955131"/>
            <a:ext cx="5201920" cy="744537"/>
          </a:xfrm>
        </p:spPr>
        <p:txBody>
          <a:bodyPr>
            <a:noAutofit/>
          </a:bodyPr>
          <a:lstStyle>
            <a:lvl1pPr marL="0" indent="0" algn="ctr">
              <a:buNone/>
              <a:defRPr sz="5400" b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Terimakasih</a:t>
            </a:r>
            <a:r>
              <a:rPr lang="en-US" dirty="0"/>
              <a:t> !!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47303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A scattering of small circles">
            <a:extLst>
              <a:ext uri="{FF2B5EF4-FFF2-40B4-BE49-F238E27FC236}">
                <a16:creationId xmlns:a16="http://schemas.microsoft.com/office/drawing/2014/main" id="{A82B01CD-80BD-4C29-AB6D-E8008D51A3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80178">
            <a:off x="8288283" y="2115234"/>
            <a:ext cx="5990728" cy="5990728"/>
          </a:xfrm>
          <a:prstGeom prst="rect">
            <a:avLst/>
          </a:prstGeom>
        </p:spPr>
      </p:pic>
      <p:sp useBgFill="1">
        <p:nvSpPr>
          <p:cNvPr id="4" name="Oval 3">
            <a:extLst>
              <a:ext uri="{FF2B5EF4-FFF2-40B4-BE49-F238E27FC236}">
                <a16:creationId xmlns:a16="http://schemas.microsoft.com/office/drawing/2014/main" id="{F6C8DCDC-F55E-4C3D-BBE1-A0CFAACD12DA}"/>
              </a:ext>
            </a:extLst>
          </p:cNvPr>
          <p:cNvSpPr/>
          <p:nvPr userDrawn="1"/>
        </p:nvSpPr>
        <p:spPr>
          <a:xfrm>
            <a:off x="4827305" y="1795538"/>
            <a:ext cx="2540000" cy="254000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E3AE6-41C4-400F-9659-9C54AAFB661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EB6EE6-F2E6-4BCD-B27D-DBAB03D9E55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69" y="2015628"/>
            <a:ext cx="1829331" cy="1829331"/>
          </a:xfrm>
          <a:prstGeom prst="rect">
            <a:avLst/>
          </a:prstGeom>
        </p:spPr>
      </p:pic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26BF96EF-9D94-435C-9C78-E58982A317A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0" y="0"/>
            <a:ext cx="4560668" cy="4560668"/>
          </a:xfrm>
          <a:prstGeom prst="rect">
            <a:avLst/>
          </a:prstGeom>
          <a:effectLst>
            <a:outerShdw blurRad="558800" dist="38100" algn="l" rotWithShape="0">
              <a:prstClr val="black">
                <a:alpha val="41000"/>
              </a:prstClr>
            </a:outerShdw>
          </a:effectLst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043183B-724F-48AA-954F-F33C86D0EF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6733" y="4480025"/>
            <a:ext cx="4331367" cy="39370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Nama </a:t>
            </a:r>
            <a:r>
              <a:rPr lang="en-US" dirty="0" err="1"/>
              <a:t>Dosen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6259D4-30E4-48F3-AD73-AEACD401B8F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20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A scattering of small circles">
            <a:extLst>
              <a:ext uri="{FF2B5EF4-FFF2-40B4-BE49-F238E27FC236}">
                <a16:creationId xmlns:a16="http://schemas.microsoft.com/office/drawing/2014/main" id="{6537DFC2-BA16-4A03-9872-62251E4F5C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080178">
            <a:off x="9097912" y="-647793"/>
            <a:ext cx="5990728" cy="5990728"/>
          </a:xfrm>
          <a:prstGeom prst="rect">
            <a:avLst/>
          </a:prstGeom>
        </p:spPr>
      </p:pic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13EF5209-3FC3-48E1-B865-A43F688D0160}"/>
              </a:ext>
            </a:extLst>
          </p:cNvPr>
          <p:cNvSpPr/>
          <p:nvPr userDrawn="1"/>
        </p:nvSpPr>
        <p:spPr>
          <a:xfrm>
            <a:off x="4827305" y="1795538"/>
            <a:ext cx="2540000" cy="254000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D6BB83-B1BF-4636-AF86-9806053643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ACAF07-C60D-43C0-9291-F6A279410F5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769" y="2015628"/>
            <a:ext cx="1829331" cy="1829331"/>
          </a:xfrm>
          <a:prstGeom prst="rect">
            <a:avLst/>
          </a:prstGeom>
        </p:spPr>
      </p:pic>
      <p:pic>
        <p:nvPicPr>
          <p:cNvPr id="12" name="Graphic 11" descr="An organic corner shape">
            <a:extLst>
              <a:ext uri="{FF2B5EF4-FFF2-40B4-BE49-F238E27FC236}">
                <a16:creationId xmlns:a16="http://schemas.microsoft.com/office/drawing/2014/main" id="{C39A9141-D0A4-4CDA-B1C0-D041ACE6E70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0" y="0"/>
            <a:ext cx="4560668" cy="4560668"/>
          </a:xfrm>
          <a:prstGeom prst="rect">
            <a:avLst/>
          </a:prstGeom>
          <a:effectLst>
            <a:outerShdw blurRad="558800" dist="38100" algn="l" rotWithShape="0">
              <a:prstClr val="black">
                <a:alpha val="41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9B84D-3A45-49C3-897C-EF4BCD37A8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9" y="5902654"/>
            <a:ext cx="542040" cy="542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C5DAFF-E27B-4D83-B08E-116A03D14B4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74" y="5913766"/>
            <a:ext cx="542040" cy="542040"/>
          </a:xfrm>
          <a:prstGeom prst="rect">
            <a:avLst/>
          </a:prstGeom>
        </p:spPr>
      </p:pic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13D90449-57F6-4572-8CA7-E5030BCC54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6733" y="4480025"/>
            <a:ext cx="4331367" cy="39370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Nama </a:t>
            </a:r>
            <a:r>
              <a:rPr lang="en-US" dirty="0" err="1"/>
              <a:t>Asprak</a:t>
            </a:r>
            <a:endParaRPr lang="en-ID" dirty="0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EC338BD3-AF9B-4CC2-A338-D5C5197E2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5130" y="4882685"/>
            <a:ext cx="4331367" cy="393700"/>
          </a:xfr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NPM</a:t>
            </a:r>
            <a:endParaRPr lang="en-ID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00678FD7-664D-4C87-A1A1-220697EB93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1419" y="5976824"/>
            <a:ext cx="3257458" cy="393700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npm@unpak.ac.id</a:t>
            </a:r>
            <a:endParaRPr lang="en-ID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CA6C7773-2DE0-4047-A499-9AC67C9C5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1461" y="5982082"/>
            <a:ext cx="2150406" cy="393700"/>
          </a:xfr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08xx-xxxx-xxxx</a:t>
            </a:r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2B8696-C95E-4469-BD98-632B3B9CFDC3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42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413BB90A-7F56-46A9-8042-A89D3EDC34CD}"/>
              </a:ext>
            </a:extLst>
          </p:cNvPr>
          <p:cNvSpPr/>
          <p:nvPr userDrawn="1"/>
        </p:nvSpPr>
        <p:spPr>
          <a:xfrm>
            <a:off x="-1042710" y="-668797"/>
            <a:ext cx="3449360" cy="344936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9A7F2-BA75-4B18-822F-D5AC7AB178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A260A77-3804-4B86-8172-B115FC40C47D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87340282"/>
              </p:ext>
            </p:extLst>
          </p:nvPr>
        </p:nvGraphicFramePr>
        <p:xfrm>
          <a:off x="3168665" y="219167"/>
          <a:ext cx="9267063" cy="614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5F83B7C-F7B0-4BC2-89BC-4E0B6B74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909642"/>
            <a:ext cx="3937000" cy="1752600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Bobot</a:t>
            </a:r>
            <a:r>
              <a:rPr lang="en-US" dirty="0"/>
              <a:t> </a:t>
            </a:r>
            <a:r>
              <a:rPr lang="en-US" dirty="0" err="1"/>
              <a:t>Penilaian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958363-1EBA-40F0-9070-B97ECBDC6C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4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D5A60EA1-9397-412C-8409-32E18ABA3FF5}"/>
              </a:ext>
            </a:extLst>
          </p:cNvPr>
          <p:cNvSpPr/>
          <p:nvPr userDrawn="1"/>
        </p:nvSpPr>
        <p:spPr>
          <a:xfrm>
            <a:off x="-1211425" y="-93886"/>
            <a:ext cx="3449360" cy="344936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DC2B2C-1C13-48B8-B24E-9992A3F76E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0851"/>
            <a:ext cx="11837387" cy="66585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D89D94-447D-4FE2-86E1-14CE38A9C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60DBE1A-4292-4216-ABCA-D3ED6E0A4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7250" y="342995"/>
            <a:ext cx="5397500" cy="719138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 a t a  T e r t </a:t>
            </a:r>
            <a:r>
              <a:rPr lang="en-US" dirty="0" err="1"/>
              <a:t>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3E7693A-90B8-4EC8-8F7A-7218E6F97B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3900" y="1533289"/>
            <a:ext cx="8216900" cy="406259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hadir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minimal 10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sebelum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keterlambatan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terlambat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mengikuti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pengganti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minggu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pakaian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sopan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kemeja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/baju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berkerah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celana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panjang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topi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jaket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mencabut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melepas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menyalakan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mematikan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peralatan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laboratorium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tanpa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seizin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asisten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aktivitas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apapun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berhubungan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/>
            <a:endParaRPr lang="en-ID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03CAEF-7958-4E5C-BEFF-06002F0C047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C0772C47-358D-4FAD-82C6-81EF588A13E2}"/>
              </a:ext>
            </a:extLst>
          </p:cNvPr>
          <p:cNvSpPr/>
          <p:nvPr userDrawn="1"/>
        </p:nvSpPr>
        <p:spPr>
          <a:xfrm>
            <a:off x="-1211425" y="-93886"/>
            <a:ext cx="3449360" cy="3449360"/>
          </a:xfrm>
          <a:prstGeom prst="ellipse">
            <a:avLst/>
          </a:prstGeom>
          <a:ln>
            <a:noFill/>
          </a:ln>
          <a:effectLst>
            <a:innerShdw blurRad="444500">
              <a:srgbClr val="CFA9AB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51BA20-DC65-42F8-8734-CD02592C23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7C77E2-582F-4827-A00F-A01E02E71E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70851"/>
            <a:ext cx="11837387" cy="6658530"/>
          </a:xfrm>
          <a:prstGeom prst="rect">
            <a:avLst/>
          </a:prstGeom>
        </p:spPr>
      </p:pic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7321B847-8DF4-4DD8-B682-EA45E7AB74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97250" y="342995"/>
            <a:ext cx="5397500" cy="719138"/>
          </a:xfrm>
        </p:spPr>
        <p:txBody>
          <a:bodyPr>
            <a:normAutofit/>
          </a:bodyPr>
          <a:lstStyle>
            <a:lvl1pPr marL="0" indent="0" algn="ctr">
              <a:buNone/>
              <a:defRPr sz="44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 a t a  T e r t </a:t>
            </a:r>
            <a:r>
              <a:rPr lang="en-US" dirty="0" err="1"/>
              <a:t>i</a:t>
            </a:r>
            <a:r>
              <a:rPr lang="en-US" dirty="0"/>
              <a:t> b</a:t>
            </a:r>
            <a:endParaRPr lang="en-ID" dirty="0"/>
          </a:p>
        </p:txBody>
      </p:sp>
      <p:sp>
        <p:nvSpPr>
          <p:cNvPr id="12" name="Text Placeholder 24">
            <a:extLst>
              <a:ext uri="{FF2B5EF4-FFF2-40B4-BE49-F238E27FC236}">
                <a16:creationId xmlns:a16="http://schemas.microsoft.com/office/drawing/2014/main" id="{9186FB89-49B6-4262-A9E0-3BFF7E2D11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93900" y="1533289"/>
            <a:ext cx="8216900" cy="4062592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hadir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minimal 10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sebelum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keterlambatan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terlambat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setelah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15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dimulai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mengikuti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kelas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sebagai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pengganti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minggu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wajib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mengenakan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pakaian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sopan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kemeja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/baju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berkerah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celana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panjang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sepatu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topi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jaket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selama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berlangsung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Dilarang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mencabut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melepas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memasang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menyalakan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mematikan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peralatan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laboratorium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tanpa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seizin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asisten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Pada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saat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mahasiswa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aktivitas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apapun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tidak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berhubungan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praktikum</a:t>
            </a:r>
            <a:r>
              <a:rPr lang="en-US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0"/>
            <a:endParaRPr lang="en-ID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065F07-3EAB-42AF-9F1E-012063FE44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3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B54A74-15B3-4412-BE1D-1D3C5C3867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sp useBgFill="1">
        <p:nvSpPr>
          <p:cNvPr id="7" name="Oval 6">
            <a:extLst>
              <a:ext uri="{FF2B5EF4-FFF2-40B4-BE49-F238E27FC236}">
                <a16:creationId xmlns:a16="http://schemas.microsoft.com/office/drawing/2014/main" id="{D036946E-F0FD-443C-93CF-FE185D63688D}"/>
              </a:ext>
            </a:extLst>
          </p:cNvPr>
          <p:cNvSpPr/>
          <p:nvPr userDrawn="1"/>
        </p:nvSpPr>
        <p:spPr>
          <a:xfrm>
            <a:off x="2441401" y="1620436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8" name="Oval 7">
            <a:extLst>
              <a:ext uri="{FF2B5EF4-FFF2-40B4-BE49-F238E27FC236}">
                <a16:creationId xmlns:a16="http://schemas.microsoft.com/office/drawing/2014/main" id="{C9010509-D11D-45C9-9E61-A7E6A4462E40}"/>
              </a:ext>
            </a:extLst>
          </p:cNvPr>
          <p:cNvSpPr/>
          <p:nvPr userDrawn="1"/>
        </p:nvSpPr>
        <p:spPr>
          <a:xfrm>
            <a:off x="8308801" y="1620436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5DFFDAE7-B891-4F1B-A2DF-AD207F0717B2}"/>
              </a:ext>
            </a:extLst>
          </p:cNvPr>
          <p:cNvSpPr/>
          <p:nvPr userDrawn="1"/>
        </p:nvSpPr>
        <p:spPr>
          <a:xfrm>
            <a:off x="5359195" y="1620436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E99A041E-0939-4F17-A4F7-FB1ACEEA3D78}"/>
              </a:ext>
            </a:extLst>
          </p:cNvPr>
          <p:cNvSpPr/>
          <p:nvPr userDrawn="1"/>
        </p:nvSpPr>
        <p:spPr>
          <a:xfrm>
            <a:off x="8308801" y="449901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6D28524B-B4C2-439A-A2DB-546486A96341}"/>
              </a:ext>
            </a:extLst>
          </p:cNvPr>
          <p:cNvSpPr/>
          <p:nvPr userDrawn="1"/>
        </p:nvSpPr>
        <p:spPr>
          <a:xfrm>
            <a:off x="5359195" y="4499015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B95A1FDB-26AD-4F8E-962C-ED00206AB2AF}"/>
              </a:ext>
            </a:extLst>
          </p:cNvPr>
          <p:cNvSpPr/>
          <p:nvPr userDrawn="1"/>
        </p:nvSpPr>
        <p:spPr>
          <a:xfrm>
            <a:off x="2437829" y="4495340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459604-B5F7-41E5-A0DB-17DCEB172032}"/>
              </a:ext>
            </a:extLst>
          </p:cNvPr>
          <p:cNvCxnSpPr>
            <a:cxnSpLocks/>
          </p:cNvCxnSpPr>
          <p:nvPr userDrawn="1"/>
        </p:nvCxnSpPr>
        <p:spPr>
          <a:xfrm>
            <a:off x="3940546" y="2106143"/>
            <a:ext cx="1429282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FCCE1-4BDB-48CE-8AE1-40A68D74E1BE}"/>
              </a:ext>
            </a:extLst>
          </p:cNvPr>
          <p:cNvCxnSpPr>
            <a:cxnSpLocks/>
            <a:stCxn id="9" idx="6"/>
            <a:endCxn id="8" idx="2"/>
          </p:cNvCxnSpPr>
          <p:nvPr userDrawn="1"/>
        </p:nvCxnSpPr>
        <p:spPr>
          <a:xfrm>
            <a:off x="6847707" y="2106143"/>
            <a:ext cx="1461094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20B0FC-A88E-4C1F-8EFE-ABA332E59083}"/>
              </a:ext>
            </a:extLst>
          </p:cNvPr>
          <p:cNvCxnSpPr>
            <a:cxnSpLocks/>
            <a:stCxn id="11" idx="6"/>
            <a:endCxn id="10" idx="2"/>
          </p:cNvCxnSpPr>
          <p:nvPr userDrawn="1"/>
        </p:nvCxnSpPr>
        <p:spPr>
          <a:xfrm flipV="1">
            <a:off x="6847707" y="4984721"/>
            <a:ext cx="1461094" cy="1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A76FEEF-9A3E-4768-BEE4-5F8F7B3A1081}"/>
              </a:ext>
            </a:extLst>
          </p:cNvPr>
          <p:cNvCxnSpPr>
            <a:cxnSpLocks/>
            <a:stCxn id="12" idx="6"/>
            <a:endCxn id="11" idx="2"/>
          </p:cNvCxnSpPr>
          <p:nvPr userDrawn="1"/>
        </p:nvCxnSpPr>
        <p:spPr>
          <a:xfrm>
            <a:off x="3926341" y="4981047"/>
            <a:ext cx="1432854" cy="3675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B71E7758-7B58-4B77-B4FC-26AD9FA753A4}"/>
              </a:ext>
            </a:extLst>
          </p:cNvPr>
          <p:cNvCxnSpPr>
            <a:cxnSpLocks/>
            <a:stCxn id="8" idx="6"/>
            <a:endCxn id="10" idx="6"/>
          </p:cNvCxnSpPr>
          <p:nvPr userDrawn="1"/>
        </p:nvCxnSpPr>
        <p:spPr>
          <a:xfrm>
            <a:off x="9797313" y="2106143"/>
            <a:ext cx="12700" cy="2878578"/>
          </a:xfrm>
          <a:prstGeom prst="curvedConnector3">
            <a:avLst>
              <a:gd name="adj1" fmla="val 7911630"/>
            </a:avLst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7A71C976-E7F1-4EF0-AE50-24053F85ABA8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1023007" y="4991207"/>
            <a:ext cx="1414822" cy="1948072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DDE023-CAA5-42FA-8879-47BF2D7D44C7}"/>
              </a:ext>
            </a:extLst>
          </p:cNvPr>
          <p:cNvCxnSpPr/>
          <p:nvPr userDrawn="1"/>
        </p:nvCxnSpPr>
        <p:spPr>
          <a:xfrm>
            <a:off x="413749" y="1073086"/>
            <a:ext cx="5260369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FA8832-7829-4B2C-9E5E-A127E2592C8E}"/>
              </a:ext>
            </a:extLst>
          </p:cNvPr>
          <p:cNvCxnSpPr>
            <a:cxnSpLocks/>
          </p:cNvCxnSpPr>
          <p:nvPr userDrawn="1"/>
        </p:nvCxnSpPr>
        <p:spPr>
          <a:xfrm>
            <a:off x="410988" y="1215212"/>
            <a:ext cx="3515718" cy="0"/>
          </a:xfrm>
          <a:prstGeom prst="line">
            <a:avLst/>
          </a:prstGeom>
          <a:ln w="28575">
            <a:solidFill>
              <a:srgbClr val="63333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1577054-98BE-4CDB-BD84-BF1B33810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6539" y="416112"/>
            <a:ext cx="5776912" cy="625475"/>
          </a:xfrm>
        </p:spPr>
        <p:txBody>
          <a:bodyPr>
            <a:noAutofit/>
          </a:bodyPr>
          <a:lstStyle>
            <a:lvl1pPr marL="0" indent="0">
              <a:buNone/>
              <a:defRPr sz="40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Timeline </a:t>
            </a:r>
            <a:r>
              <a:rPr lang="en-US" dirty="0" err="1"/>
              <a:t>Praktikum</a:t>
            </a:r>
            <a:endParaRPr lang="en-ID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BD81731-5C93-4ADA-B7A8-88676833C4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77991" y="2719670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46E3EDB8-C30E-498E-8088-EF91358913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99357" y="27127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61BB581C-D727-47C5-A28F-444626F69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48963" y="27127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72B81F32-56FA-49F6-B0DC-DFB841DE35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48963" y="5601417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D4375406-0230-4A4D-A7D8-91D75F2B0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99357" y="5591358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2DE389D4-ADBA-4FFE-9C62-8E6A3AFD03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7991" y="5601417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9A72275-8A78-4E98-8C47-19826CDAD6F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61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D525D1-D445-4C3B-89B4-EA3D574D67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sp useBgFill="1">
        <p:nvSpPr>
          <p:cNvPr id="10" name="Oval 9">
            <a:extLst>
              <a:ext uri="{FF2B5EF4-FFF2-40B4-BE49-F238E27FC236}">
                <a16:creationId xmlns:a16="http://schemas.microsoft.com/office/drawing/2014/main" id="{71DD606A-B0CD-4053-9DD8-DBD23CF3F845}"/>
              </a:ext>
            </a:extLst>
          </p:cNvPr>
          <p:cNvSpPr/>
          <p:nvPr userDrawn="1"/>
        </p:nvSpPr>
        <p:spPr>
          <a:xfrm>
            <a:off x="2434834" y="129565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07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5116EB33-2ACB-4C47-B581-4519574C9732}"/>
              </a:ext>
            </a:extLst>
          </p:cNvPr>
          <p:cNvSpPr/>
          <p:nvPr userDrawn="1"/>
        </p:nvSpPr>
        <p:spPr>
          <a:xfrm>
            <a:off x="8302234" y="129565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09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6CF16FD2-933E-49EF-8CB8-E763C5086705}"/>
              </a:ext>
            </a:extLst>
          </p:cNvPr>
          <p:cNvSpPr/>
          <p:nvPr userDrawn="1"/>
        </p:nvSpPr>
        <p:spPr>
          <a:xfrm>
            <a:off x="5352628" y="129565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EC3277CA-380C-4BD9-90F0-1F5D7CCDE1BF}"/>
              </a:ext>
            </a:extLst>
          </p:cNvPr>
          <p:cNvSpPr/>
          <p:nvPr userDrawn="1"/>
        </p:nvSpPr>
        <p:spPr>
          <a:xfrm>
            <a:off x="8302234" y="4174232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86503555-C9E5-4796-81B3-F4629D51EEF4}"/>
              </a:ext>
            </a:extLst>
          </p:cNvPr>
          <p:cNvSpPr/>
          <p:nvPr userDrawn="1"/>
        </p:nvSpPr>
        <p:spPr>
          <a:xfrm>
            <a:off x="5352628" y="4174233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DE48B21B-65C5-432D-B0F9-C7DBF5AECA5B}"/>
              </a:ext>
            </a:extLst>
          </p:cNvPr>
          <p:cNvSpPr/>
          <p:nvPr userDrawn="1"/>
        </p:nvSpPr>
        <p:spPr>
          <a:xfrm>
            <a:off x="2431262" y="4170558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A613CF-3291-422E-A44F-A66C50693B38}"/>
              </a:ext>
            </a:extLst>
          </p:cNvPr>
          <p:cNvCxnSpPr>
            <a:cxnSpLocks/>
          </p:cNvCxnSpPr>
          <p:nvPr userDrawn="1"/>
        </p:nvCxnSpPr>
        <p:spPr>
          <a:xfrm>
            <a:off x="3933979" y="1781361"/>
            <a:ext cx="1429282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C14DB5-BF70-4784-A5CC-467E010249EF}"/>
              </a:ext>
            </a:extLst>
          </p:cNvPr>
          <p:cNvCxnSpPr>
            <a:cxnSpLocks/>
            <a:stCxn id="12" idx="6"/>
            <a:endCxn id="11" idx="2"/>
          </p:cNvCxnSpPr>
          <p:nvPr userDrawn="1"/>
        </p:nvCxnSpPr>
        <p:spPr>
          <a:xfrm>
            <a:off x="6841140" y="1781361"/>
            <a:ext cx="1461094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B5BF0-9063-46CC-A78E-C914938EC0DB}"/>
              </a:ext>
            </a:extLst>
          </p:cNvPr>
          <p:cNvCxnSpPr>
            <a:cxnSpLocks/>
            <a:stCxn id="14" idx="6"/>
            <a:endCxn id="13" idx="2"/>
          </p:cNvCxnSpPr>
          <p:nvPr userDrawn="1"/>
        </p:nvCxnSpPr>
        <p:spPr>
          <a:xfrm flipV="1">
            <a:off x="6841140" y="4659939"/>
            <a:ext cx="1461094" cy="1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153067-8B8A-4EF8-97B7-E3759487AFA9}"/>
              </a:ext>
            </a:extLst>
          </p:cNvPr>
          <p:cNvCxnSpPr>
            <a:cxnSpLocks/>
            <a:stCxn id="15" idx="6"/>
            <a:endCxn id="14" idx="2"/>
          </p:cNvCxnSpPr>
          <p:nvPr userDrawn="1"/>
        </p:nvCxnSpPr>
        <p:spPr>
          <a:xfrm>
            <a:off x="3919774" y="4656265"/>
            <a:ext cx="1432854" cy="3675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5451732-BD72-443C-8B04-1FFBAE12ABC6}"/>
              </a:ext>
            </a:extLst>
          </p:cNvPr>
          <p:cNvCxnSpPr>
            <a:cxnSpLocks/>
            <a:stCxn id="11" idx="6"/>
            <a:endCxn id="13" idx="6"/>
          </p:cNvCxnSpPr>
          <p:nvPr userDrawn="1"/>
        </p:nvCxnSpPr>
        <p:spPr>
          <a:xfrm>
            <a:off x="9790746" y="1781361"/>
            <a:ext cx="12700" cy="2878578"/>
          </a:xfrm>
          <a:prstGeom prst="curvedConnector3">
            <a:avLst>
              <a:gd name="adj1" fmla="val 7911630"/>
            </a:avLst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071B5BB-FA67-4396-897B-299667029C45}"/>
              </a:ext>
            </a:extLst>
          </p:cNvPr>
          <p:cNvCxnSpPr>
            <a:cxnSpLocks/>
            <a:stCxn id="10" idx="2"/>
          </p:cNvCxnSpPr>
          <p:nvPr userDrawn="1"/>
        </p:nvCxnSpPr>
        <p:spPr>
          <a:xfrm rot="10800000">
            <a:off x="1028700" y="1"/>
            <a:ext cx="1406134" cy="1781361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072594FC-F110-49A2-829D-9D8AA501716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71424" y="2390292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D2EF6D65-C828-411E-BC66-98C53EBA08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91906" y="2392984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3023CD34-D643-4F02-9217-27065566F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42396" y="2392984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94A1675B-D2AD-49CC-81C0-E424073603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42396" y="52918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449E9A88-EAD6-4E88-9EE2-C3B911C48BE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91906" y="52918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1B77770-F512-4E45-8A2B-3FCFA8BF4E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71424" y="5291881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4CA23C32-F009-4CB9-B4E9-789472AF74C3}"/>
              </a:ext>
            </a:extLst>
          </p:cNvPr>
          <p:cNvCxnSpPr>
            <a:cxnSpLocks/>
            <a:stCxn id="15" idx="2"/>
          </p:cNvCxnSpPr>
          <p:nvPr userDrawn="1"/>
        </p:nvCxnSpPr>
        <p:spPr>
          <a:xfrm rot="10800000" flipV="1">
            <a:off x="1023010" y="4656265"/>
            <a:ext cx="1408253" cy="2283014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B64EF84-5FD5-43B0-8D21-D978506D24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8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8642E6-2884-4FE8-9611-BB8A57DE51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193" y="231731"/>
            <a:ext cx="824152" cy="824152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27DE351-A1C3-4DB8-8226-251F0FED03E6}"/>
              </a:ext>
            </a:extLst>
          </p:cNvPr>
          <p:cNvCxnSpPr>
            <a:cxnSpLocks/>
            <a:stCxn id="11" idx="2"/>
          </p:cNvCxnSpPr>
          <p:nvPr userDrawn="1"/>
        </p:nvCxnSpPr>
        <p:spPr>
          <a:xfrm rot="10800000">
            <a:off x="1028700" y="5"/>
            <a:ext cx="1444434" cy="1757987"/>
          </a:xfrm>
          <a:prstGeom prst="curvedConnector2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 useBgFill="1">
        <p:nvSpPr>
          <p:cNvPr id="11" name="Oval 10">
            <a:extLst>
              <a:ext uri="{FF2B5EF4-FFF2-40B4-BE49-F238E27FC236}">
                <a16:creationId xmlns:a16="http://schemas.microsoft.com/office/drawing/2014/main" id="{35DD3256-EF72-4EC1-9C3D-9102DBF58151}"/>
              </a:ext>
            </a:extLst>
          </p:cNvPr>
          <p:cNvSpPr/>
          <p:nvPr userDrawn="1"/>
        </p:nvSpPr>
        <p:spPr>
          <a:xfrm>
            <a:off x="2473134" y="127228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2" name="Oval 11">
            <a:extLst>
              <a:ext uri="{FF2B5EF4-FFF2-40B4-BE49-F238E27FC236}">
                <a16:creationId xmlns:a16="http://schemas.microsoft.com/office/drawing/2014/main" id="{54221B35-EB66-4EDB-B56C-55E1877EB453}"/>
              </a:ext>
            </a:extLst>
          </p:cNvPr>
          <p:cNvSpPr/>
          <p:nvPr userDrawn="1"/>
        </p:nvSpPr>
        <p:spPr>
          <a:xfrm>
            <a:off x="8272892" y="1272284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3" name="Oval 12">
            <a:extLst>
              <a:ext uri="{FF2B5EF4-FFF2-40B4-BE49-F238E27FC236}">
                <a16:creationId xmlns:a16="http://schemas.microsoft.com/office/drawing/2014/main" id="{631FA50C-5059-4039-A54B-D142BE7C7C50}"/>
              </a:ext>
            </a:extLst>
          </p:cNvPr>
          <p:cNvSpPr/>
          <p:nvPr userDrawn="1"/>
        </p:nvSpPr>
        <p:spPr>
          <a:xfrm>
            <a:off x="8272892" y="4143415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 useBgFill="1">
        <p:nvSpPr>
          <p:cNvPr id="14" name="Oval 13">
            <a:extLst>
              <a:ext uri="{FF2B5EF4-FFF2-40B4-BE49-F238E27FC236}">
                <a16:creationId xmlns:a16="http://schemas.microsoft.com/office/drawing/2014/main" id="{0B9ACA1F-E0B0-4FC6-82BC-51FBE8E294A1}"/>
              </a:ext>
            </a:extLst>
          </p:cNvPr>
          <p:cNvSpPr/>
          <p:nvPr userDrawn="1"/>
        </p:nvSpPr>
        <p:spPr>
          <a:xfrm>
            <a:off x="2529516" y="4143415"/>
            <a:ext cx="1488512" cy="971413"/>
          </a:xfrm>
          <a:prstGeom prst="ellipse">
            <a:avLst/>
          </a:prstGeom>
          <a:ln>
            <a:solidFill>
              <a:srgbClr val="B7A4A4"/>
            </a:solidFill>
          </a:ln>
          <a:effectLst>
            <a:innerShdw blurRad="444500">
              <a:srgbClr val="63333F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r>
            <a:endParaRPr lang="en-ID" sz="4400" b="1" dirty="0">
              <a:solidFill>
                <a:srgbClr val="63333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2C8DBC-7740-4CB6-B664-FEEB3053CA53}"/>
              </a:ext>
            </a:extLst>
          </p:cNvPr>
          <p:cNvCxnSpPr>
            <a:cxnSpLocks/>
            <a:stCxn id="11" idx="6"/>
            <a:endCxn id="12" idx="2"/>
          </p:cNvCxnSpPr>
          <p:nvPr userDrawn="1"/>
        </p:nvCxnSpPr>
        <p:spPr>
          <a:xfrm>
            <a:off x="3961646" y="1757991"/>
            <a:ext cx="4311246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DFEC26-000E-4311-B270-57123E091A5F}"/>
              </a:ext>
            </a:extLst>
          </p:cNvPr>
          <p:cNvCxnSpPr>
            <a:cxnSpLocks/>
            <a:stCxn id="14" idx="6"/>
            <a:endCxn id="13" idx="2"/>
          </p:cNvCxnSpPr>
          <p:nvPr userDrawn="1"/>
        </p:nvCxnSpPr>
        <p:spPr>
          <a:xfrm>
            <a:off x="4018028" y="4629122"/>
            <a:ext cx="4254864" cy="0"/>
          </a:xfrm>
          <a:prstGeom prst="line">
            <a:avLst/>
          </a:prstGeom>
          <a:ln w="38100">
            <a:solidFill>
              <a:srgbClr val="63333F"/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0DB2023-8B8D-4F32-902F-79D17885AE69}"/>
              </a:ext>
            </a:extLst>
          </p:cNvPr>
          <p:cNvCxnSpPr>
            <a:cxnSpLocks/>
            <a:stCxn id="12" idx="6"/>
            <a:endCxn id="13" idx="6"/>
          </p:cNvCxnSpPr>
          <p:nvPr userDrawn="1"/>
        </p:nvCxnSpPr>
        <p:spPr>
          <a:xfrm>
            <a:off x="9761404" y="1757991"/>
            <a:ext cx="12700" cy="2871131"/>
          </a:xfrm>
          <a:prstGeom prst="curvedConnector3">
            <a:avLst>
              <a:gd name="adj1" fmla="val 11260465"/>
            </a:avLst>
          </a:prstGeom>
          <a:ln w="381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68E0CAD1-0805-4539-B687-8FD83D576D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13296" y="2358593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8412C3B5-DC67-4389-AFBA-86B527192A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3054" y="2358593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26" name="Text Placeholder 32">
            <a:extLst>
              <a:ext uri="{FF2B5EF4-FFF2-40B4-BE49-F238E27FC236}">
                <a16:creationId xmlns:a16="http://schemas.microsoft.com/office/drawing/2014/main" id="{4085BC32-7BDB-4822-AB1E-6DC89648D0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213296" y="5229723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B56BBD15-F845-44B3-84D8-79A4A64484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18962" y="5228599"/>
            <a:ext cx="2008188" cy="368300"/>
          </a:xfrm>
        </p:spPr>
        <p:txBody>
          <a:bodyPr>
            <a:noAutofit/>
          </a:bodyPr>
          <a:lstStyle>
            <a:lvl1pPr marL="0" indent="0" algn="ctr">
              <a:buNone/>
              <a:defRPr sz="1800" b="1">
                <a:solidFill>
                  <a:srgbClr val="63333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 err="1"/>
              <a:t>Materi</a:t>
            </a:r>
            <a:endParaRPr lang="en-ID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8235DA-628A-4BBE-823D-5864945ACC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49" y="6035145"/>
            <a:ext cx="2415291" cy="73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75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632FD1-75D6-4348-BAA3-E20A04376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0AB6B-FC9E-42E4-AA5B-68D07DD01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A76D3-4774-499C-B817-C56D0B9A1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65CFA-D4F3-42B6-8703-026F090F9922}" type="datetimeFigureOut">
              <a:rPr lang="en-ID" smtClean="0"/>
              <a:t>13/10/2024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44D78-C9E2-4EDC-B18B-B4F34D3986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12D04-CD30-4364-8587-23030080B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F5A5-E985-4CF9-ADBC-54E5F25CAD6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1594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48D8FB-676C-4ECB-9D5E-92B097718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ID" dirty="0" err="1"/>
              <a:t>Pengantar</a:t>
            </a:r>
            <a:r>
              <a:rPr lang="en-ID" dirty="0"/>
              <a:t> </a:t>
            </a:r>
            <a:r>
              <a:rPr lang="en-ID" dirty="0" err="1"/>
              <a:t>Ilmu</a:t>
            </a:r>
            <a:r>
              <a:rPr lang="en-ID" dirty="0"/>
              <a:t> </a:t>
            </a:r>
            <a:r>
              <a:rPr lang="en-ID" dirty="0" err="1"/>
              <a:t>Komputer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CE6F2-814F-4822-BF16-62784EDA66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Ms. POWERPOINT</a:t>
            </a:r>
          </a:p>
        </p:txBody>
      </p:sp>
    </p:spTree>
    <p:extLst>
      <p:ext uri="{BB962C8B-B14F-4D97-AF65-F5344CB8AC3E}">
        <p14:creationId xmlns:p14="http://schemas.microsoft.com/office/powerpoint/2010/main" val="390069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2345" y="3133846"/>
            <a:ext cx="2983386" cy="1657196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sz="2000" b="1" dirty="0"/>
              <a:t>Peran </a:t>
            </a:r>
            <a:r>
              <a:rPr lang="en-US" sz="2000" b="1" dirty="0" err="1"/>
              <a:t>Teknologi</a:t>
            </a:r>
            <a:r>
              <a:rPr lang="en-US" sz="2000" b="1" dirty="0"/>
              <a:t> </a:t>
            </a:r>
            <a:r>
              <a:rPr lang="en-US" sz="2000" b="1" dirty="0" err="1"/>
              <a:t>dalam</a:t>
            </a:r>
            <a:r>
              <a:rPr lang="en-US" sz="2000" b="1" dirty="0"/>
              <a:t> </a:t>
            </a:r>
            <a:r>
              <a:rPr lang="en-US" sz="2000" b="1" dirty="0" err="1"/>
              <a:t>Kehidupan</a:t>
            </a:r>
            <a:r>
              <a:rPr lang="en-US" sz="2000" b="1" dirty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Komunikasi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/>
              <a:t>Pekerjaan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Pendidikan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Penggunaan</a:t>
            </a:r>
            <a:r>
              <a:rPr lang="en-US" dirty="0"/>
              <a:t> Icon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507A92C-D726-AACA-851E-A9675A64C411}"/>
              </a:ext>
            </a:extLst>
          </p:cNvPr>
          <p:cNvSpPr txBox="1">
            <a:spLocks/>
          </p:cNvSpPr>
          <p:nvPr/>
        </p:nvSpPr>
        <p:spPr>
          <a:xfrm>
            <a:off x="1297432" y="2423925"/>
            <a:ext cx="4125605" cy="45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Menggantikan</a:t>
            </a:r>
            <a:r>
              <a:rPr lang="en-US" sz="2000" b="1" dirty="0"/>
              <a:t> Bullets </a:t>
            </a:r>
            <a:r>
              <a:rPr lang="en-US" sz="2000" b="1" dirty="0" err="1"/>
              <a:t>dengan</a:t>
            </a:r>
            <a:r>
              <a:rPr lang="en-US" sz="2000" b="1" dirty="0"/>
              <a:t> Icon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332192-FD32-73BB-450B-5F72EB023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33" y="3133846"/>
            <a:ext cx="4470400" cy="1648362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548FDA78-D9EF-99B7-E47B-D0F014B1D199}"/>
              </a:ext>
            </a:extLst>
          </p:cNvPr>
          <p:cNvSpPr/>
          <p:nvPr/>
        </p:nvSpPr>
        <p:spPr>
          <a:xfrm rot="16200000">
            <a:off x="5260635" y="3449751"/>
            <a:ext cx="363794" cy="88298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282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82345" y="3133846"/>
            <a:ext cx="2983386" cy="1657196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r>
              <a:rPr lang="en-US" sz="2000" b="1" dirty="0" err="1"/>
              <a:t>Jadwal</a:t>
            </a:r>
            <a:r>
              <a:rPr lang="en-US" sz="2000" b="1" dirty="0"/>
              <a:t> </a:t>
            </a:r>
            <a:r>
              <a:rPr lang="en-US" sz="2000" b="1" dirty="0" err="1"/>
              <a:t>Penelitian</a:t>
            </a:r>
            <a:r>
              <a:rPr lang="en-US" sz="2000" b="1" dirty="0"/>
              <a:t>:</a:t>
            </a:r>
          </a:p>
          <a:p>
            <a:r>
              <a:rPr lang="en-US" sz="2000" dirty="0"/>
              <a:t>Hari ke-1 : </a:t>
            </a:r>
            <a:r>
              <a:rPr lang="en-US" sz="2000" dirty="0" err="1"/>
              <a:t>Penentuan</a:t>
            </a:r>
            <a:r>
              <a:rPr lang="en-US" sz="2000" dirty="0"/>
              <a:t> Tema</a:t>
            </a:r>
          </a:p>
          <a:p>
            <a:r>
              <a:rPr lang="en-US" sz="2000" dirty="0"/>
              <a:t>Hari ke-2 : </a:t>
            </a:r>
            <a:r>
              <a:rPr lang="en-US" sz="2000" dirty="0" err="1"/>
              <a:t>Pengumpulan</a:t>
            </a:r>
            <a:r>
              <a:rPr lang="en-US" sz="2000" dirty="0"/>
              <a:t> Data</a:t>
            </a:r>
          </a:p>
          <a:p>
            <a:r>
              <a:rPr lang="en-US" sz="2000" dirty="0"/>
              <a:t>Hari ke-3 : Input Data</a:t>
            </a:r>
          </a:p>
          <a:p>
            <a:r>
              <a:rPr lang="en-US" sz="2000" dirty="0"/>
              <a:t>Hari ke-4 : Desain </a:t>
            </a:r>
            <a:r>
              <a:rPr lang="en-US" sz="2000" dirty="0" err="1"/>
              <a:t>Presentasi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Penggunaan</a:t>
            </a:r>
            <a:r>
              <a:rPr lang="en-US" dirty="0"/>
              <a:t> SmartArt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507A92C-D726-AACA-851E-A9675A64C411}"/>
              </a:ext>
            </a:extLst>
          </p:cNvPr>
          <p:cNvSpPr txBox="1">
            <a:spLocks/>
          </p:cNvSpPr>
          <p:nvPr/>
        </p:nvSpPr>
        <p:spPr>
          <a:xfrm>
            <a:off x="1297432" y="2423925"/>
            <a:ext cx="4125605" cy="459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/>
              <a:t>Menggantikan</a:t>
            </a:r>
            <a:r>
              <a:rPr lang="en-US" sz="2000" b="1" dirty="0"/>
              <a:t> Timeline </a:t>
            </a:r>
            <a:r>
              <a:rPr lang="en-US" sz="2000" b="1" dirty="0" err="1"/>
              <a:t>dengan</a:t>
            </a:r>
            <a:r>
              <a:rPr lang="en-US" sz="2000" b="1" dirty="0"/>
              <a:t> SmartArt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48FDA78-D9EF-99B7-E47B-D0F014B1D199}"/>
              </a:ext>
            </a:extLst>
          </p:cNvPr>
          <p:cNvSpPr/>
          <p:nvPr/>
        </p:nvSpPr>
        <p:spPr>
          <a:xfrm rot="16200000">
            <a:off x="5260635" y="3449751"/>
            <a:ext cx="363794" cy="88298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oogle Shape;740;p22">
            <a:extLst>
              <a:ext uri="{FF2B5EF4-FFF2-40B4-BE49-F238E27FC236}">
                <a16:creationId xmlns:a16="http://schemas.microsoft.com/office/drawing/2014/main" id="{92A9C5C8-CE52-71E7-AF86-B5042EEE37E2}"/>
              </a:ext>
            </a:extLst>
          </p:cNvPr>
          <p:cNvGrpSpPr/>
          <p:nvPr/>
        </p:nvGrpSpPr>
        <p:grpSpPr>
          <a:xfrm>
            <a:off x="6519333" y="1914857"/>
            <a:ext cx="4004239" cy="3952776"/>
            <a:chOff x="894185" y="657"/>
            <a:chExt cx="4669802" cy="4669802"/>
          </a:xfrm>
        </p:grpSpPr>
        <p:sp>
          <p:nvSpPr>
            <p:cNvPr id="27" name="Google Shape;741;p22">
              <a:extLst>
                <a:ext uri="{FF2B5EF4-FFF2-40B4-BE49-F238E27FC236}">
                  <a16:creationId xmlns:a16="http://schemas.microsoft.com/office/drawing/2014/main" id="{959A9BCD-DF0C-9172-88DB-9B165B0DA338}"/>
                </a:ext>
              </a:extLst>
            </p:cNvPr>
            <p:cNvSpPr/>
            <p:nvPr/>
          </p:nvSpPr>
          <p:spPr>
            <a:xfrm>
              <a:off x="2481729" y="657"/>
              <a:ext cx="1494713" cy="1494713"/>
            </a:xfrm>
            <a:prstGeom prst="ellipse">
              <a:avLst/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2;p22">
              <a:extLst>
                <a:ext uri="{FF2B5EF4-FFF2-40B4-BE49-F238E27FC236}">
                  <a16:creationId xmlns:a16="http://schemas.microsoft.com/office/drawing/2014/main" id="{4472AB6E-41BA-4697-B9B0-D57EB7337AD8}"/>
                </a:ext>
              </a:extLst>
            </p:cNvPr>
            <p:cNvSpPr txBox="1"/>
            <p:nvPr/>
          </p:nvSpPr>
          <p:spPr>
            <a:xfrm>
              <a:off x="2700625" y="219553"/>
              <a:ext cx="1056921" cy="105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Hari 1 : </a:t>
              </a:r>
              <a:r>
                <a:rPr lang="en-US" sz="14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Penentuan</a:t>
              </a:r>
              <a:r>
                <a:rPr lang="en-US"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Tema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43;p22">
              <a:extLst>
                <a:ext uri="{FF2B5EF4-FFF2-40B4-BE49-F238E27FC236}">
                  <a16:creationId xmlns:a16="http://schemas.microsoft.com/office/drawing/2014/main" id="{6320847A-2802-C6BF-A68E-9708701E21A0}"/>
                </a:ext>
              </a:extLst>
            </p:cNvPr>
            <p:cNvSpPr/>
            <p:nvPr/>
          </p:nvSpPr>
          <p:spPr>
            <a:xfrm rot="2700000">
              <a:off x="3877834" y="1380208"/>
              <a:ext cx="397718" cy="230325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4;p22">
              <a:extLst>
                <a:ext uri="{FF2B5EF4-FFF2-40B4-BE49-F238E27FC236}">
                  <a16:creationId xmlns:a16="http://schemas.microsoft.com/office/drawing/2014/main" id="{9266863D-F444-9D1F-853F-F81EA9AF9975}"/>
                </a:ext>
              </a:extLst>
            </p:cNvPr>
            <p:cNvSpPr txBox="1"/>
            <p:nvPr/>
          </p:nvSpPr>
          <p:spPr>
            <a:xfrm rot="2700000">
              <a:off x="3791289" y="1442236"/>
              <a:ext cx="278403" cy="183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45;p22">
              <a:extLst>
                <a:ext uri="{FF2B5EF4-FFF2-40B4-BE49-F238E27FC236}">
                  <a16:creationId xmlns:a16="http://schemas.microsoft.com/office/drawing/2014/main" id="{49418679-DC47-2343-D3C5-D6DF8CC8A9EC}"/>
                </a:ext>
              </a:extLst>
            </p:cNvPr>
            <p:cNvSpPr/>
            <p:nvPr/>
          </p:nvSpPr>
          <p:spPr>
            <a:xfrm>
              <a:off x="4069274" y="1588201"/>
              <a:ext cx="1494713" cy="1494713"/>
            </a:xfrm>
            <a:prstGeom prst="ellipse">
              <a:avLst/>
            </a:prstGeom>
            <a:solidFill>
              <a:schemeClr val="accent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6;p22">
              <a:extLst>
                <a:ext uri="{FF2B5EF4-FFF2-40B4-BE49-F238E27FC236}">
                  <a16:creationId xmlns:a16="http://schemas.microsoft.com/office/drawing/2014/main" id="{FE9D077D-78A3-4627-4727-2F73CD6BEDC3}"/>
                </a:ext>
              </a:extLst>
            </p:cNvPr>
            <p:cNvSpPr txBox="1"/>
            <p:nvPr/>
          </p:nvSpPr>
          <p:spPr>
            <a:xfrm>
              <a:off x="4288170" y="1807097"/>
              <a:ext cx="1056921" cy="105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Hari 2 : Pengumpulan Data</a:t>
              </a:r>
              <a:endParaRPr/>
            </a:p>
          </p:txBody>
        </p:sp>
        <p:sp>
          <p:nvSpPr>
            <p:cNvPr id="33" name="Google Shape;747;p22">
              <a:extLst>
                <a:ext uri="{FF2B5EF4-FFF2-40B4-BE49-F238E27FC236}">
                  <a16:creationId xmlns:a16="http://schemas.microsoft.com/office/drawing/2014/main" id="{D952CB28-5A78-01A3-5B56-39968398DD99}"/>
                </a:ext>
              </a:extLst>
            </p:cNvPr>
            <p:cNvSpPr/>
            <p:nvPr/>
          </p:nvSpPr>
          <p:spPr>
            <a:xfrm rot="8100000">
              <a:off x="3870416" y="3081848"/>
              <a:ext cx="397718" cy="209343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9;p22">
              <a:extLst>
                <a:ext uri="{FF2B5EF4-FFF2-40B4-BE49-F238E27FC236}">
                  <a16:creationId xmlns:a16="http://schemas.microsoft.com/office/drawing/2014/main" id="{43FCA745-F143-1066-4D31-A7526C09CC07}"/>
                </a:ext>
              </a:extLst>
            </p:cNvPr>
            <p:cNvSpPr/>
            <p:nvPr/>
          </p:nvSpPr>
          <p:spPr>
            <a:xfrm>
              <a:off x="2481729" y="3175746"/>
              <a:ext cx="1494713" cy="149471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50;p22">
              <a:extLst>
                <a:ext uri="{FF2B5EF4-FFF2-40B4-BE49-F238E27FC236}">
                  <a16:creationId xmlns:a16="http://schemas.microsoft.com/office/drawing/2014/main" id="{D64C0AAC-4B1F-DD00-9F8B-79A83620D76D}"/>
                </a:ext>
              </a:extLst>
            </p:cNvPr>
            <p:cNvSpPr txBox="1"/>
            <p:nvPr/>
          </p:nvSpPr>
          <p:spPr>
            <a:xfrm>
              <a:off x="2700625" y="3394642"/>
              <a:ext cx="1056921" cy="105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Hari 3 : Input Data</a:t>
              </a:r>
              <a:endParaRPr dirty="0"/>
            </a:p>
          </p:txBody>
        </p:sp>
        <p:sp>
          <p:nvSpPr>
            <p:cNvPr id="36" name="Google Shape;751;p22">
              <a:extLst>
                <a:ext uri="{FF2B5EF4-FFF2-40B4-BE49-F238E27FC236}">
                  <a16:creationId xmlns:a16="http://schemas.microsoft.com/office/drawing/2014/main" id="{B67A5264-E290-A096-2504-97BD7779A08F}"/>
                </a:ext>
              </a:extLst>
            </p:cNvPr>
            <p:cNvSpPr/>
            <p:nvPr/>
          </p:nvSpPr>
          <p:spPr>
            <a:xfrm rot="13500000">
              <a:off x="2130289" y="3131264"/>
              <a:ext cx="397718" cy="20609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3;p22">
              <a:extLst>
                <a:ext uri="{FF2B5EF4-FFF2-40B4-BE49-F238E27FC236}">
                  <a16:creationId xmlns:a16="http://schemas.microsoft.com/office/drawing/2014/main" id="{B0B45241-4BB9-6FC7-C220-2A5EF1E1C470}"/>
                </a:ext>
              </a:extLst>
            </p:cNvPr>
            <p:cNvSpPr/>
            <p:nvPr/>
          </p:nvSpPr>
          <p:spPr>
            <a:xfrm>
              <a:off x="894185" y="1588201"/>
              <a:ext cx="1494713" cy="1494713"/>
            </a:xfrm>
            <a:prstGeom prst="ellipse">
              <a:avLst/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4;p22">
              <a:extLst>
                <a:ext uri="{FF2B5EF4-FFF2-40B4-BE49-F238E27FC236}">
                  <a16:creationId xmlns:a16="http://schemas.microsoft.com/office/drawing/2014/main" id="{EF5BAF5C-E2EF-99CD-C004-6619617FE85D}"/>
                </a:ext>
              </a:extLst>
            </p:cNvPr>
            <p:cNvSpPr txBox="1"/>
            <p:nvPr/>
          </p:nvSpPr>
          <p:spPr>
            <a:xfrm>
              <a:off x="1113081" y="1807097"/>
              <a:ext cx="1056921" cy="10569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-US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Hari 4 : Desain Presentasi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55;p22">
              <a:extLst>
                <a:ext uri="{FF2B5EF4-FFF2-40B4-BE49-F238E27FC236}">
                  <a16:creationId xmlns:a16="http://schemas.microsoft.com/office/drawing/2014/main" id="{62FF3A51-B674-97F2-3EC5-A11553418981}"/>
                </a:ext>
              </a:extLst>
            </p:cNvPr>
            <p:cNvSpPr/>
            <p:nvPr/>
          </p:nvSpPr>
          <p:spPr>
            <a:xfrm rot="2700000" flipH="1">
              <a:off x="1701199" y="1661900"/>
              <a:ext cx="115752" cy="4571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437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6;p22">
              <a:extLst>
                <a:ext uri="{FF2B5EF4-FFF2-40B4-BE49-F238E27FC236}">
                  <a16:creationId xmlns:a16="http://schemas.microsoft.com/office/drawing/2014/main" id="{E803AD83-E4D6-9F48-4E18-CFC712002C6B}"/>
                </a:ext>
              </a:extLst>
            </p:cNvPr>
            <p:cNvSpPr txBox="1"/>
            <p:nvPr/>
          </p:nvSpPr>
          <p:spPr>
            <a:xfrm rot="2700000">
              <a:off x="1712906" y="1675893"/>
              <a:ext cx="102036" cy="27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00"/>
                <a:buFont typeface="Calibri"/>
                <a:buNone/>
              </a:pPr>
              <a:endParaRPr sz="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20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5122" y="2703513"/>
            <a:ext cx="9861755" cy="3500694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Pilih</a:t>
            </a:r>
            <a:r>
              <a:rPr lang="en-US" sz="2400" b="1" dirty="0"/>
              <a:t> template yang </a:t>
            </a:r>
            <a:r>
              <a:rPr lang="en-US" sz="2400" b="1" dirty="0" err="1"/>
              <a:t>sesuai</a:t>
            </a:r>
            <a:r>
              <a:rPr lang="en-US" sz="2400" b="1" dirty="0"/>
              <a:t> </a:t>
            </a:r>
            <a:r>
              <a:rPr lang="en-US" sz="2400" dirty="0" err="1"/>
              <a:t>Gunakan</a:t>
            </a:r>
            <a:r>
              <a:rPr lang="en-US" sz="2400" dirty="0"/>
              <a:t> template yang </a:t>
            </a:r>
            <a:r>
              <a:rPr lang="en-US" sz="2400" dirty="0" err="1"/>
              <a:t>sesuai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tema</a:t>
            </a:r>
            <a:r>
              <a:rPr lang="en-US" sz="2400" dirty="0"/>
              <a:t> </a:t>
            </a:r>
            <a:r>
              <a:rPr lang="en-US" sz="2400" dirty="0" err="1"/>
              <a:t>presentasi</a:t>
            </a:r>
            <a:r>
              <a:rPr lang="en-US" sz="2400" dirty="0"/>
              <a:t> Anda dan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dilihat</a:t>
            </a:r>
            <a:r>
              <a:rPr lang="en-US" sz="2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Konsisten</a:t>
            </a:r>
            <a:r>
              <a:rPr lang="en-US" sz="2400" b="1" dirty="0"/>
              <a:t> </a:t>
            </a:r>
            <a:r>
              <a:rPr lang="en-US" sz="2400" dirty="0" err="1"/>
              <a:t>Gunakan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, font, dan </a:t>
            </a:r>
            <a:r>
              <a:rPr lang="en-US" sz="2400" dirty="0" err="1"/>
              <a:t>gaya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 di </a:t>
            </a:r>
            <a:r>
              <a:rPr lang="en-US" sz="2400" dirty="0" err="1"/>
              <a:t>seluruh</a:t>
            </a:r>
            <a:r>
              <a:rPr lang="en-US" sz="2400" dirty="0"/>
              <a:t> slide </a:t>
            </a: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menciptakan</a:t>
            </a:r>
            <a:r>
              <a:rPr lang="en-US" sz="2400" dirty="0"/>
              <a:t> </a:t>
            </a:r>
            <a:r>
              <a:rPr lang="en-US" sz="2400" dirty="0" err="1"/>
              <a:t>tampilan</a:t>
            </a:r>
            <a:r>
              <a:rPr lang="en-US" sz="2400" dirty="0"/>
              <a:t> yang </a:t>
            </a:r>
            <a:r>
              <a:rPr lang="en-US" sz="2400" dirty="0" err="1"/>
              <a:t>profesional</a:t>
            </a:r>
            <a:r>
              <a:rPr lang="en-US" sz="2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b="1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Desain</a:t>
            </a:r>
          </a:p>
        </p:txBody>
      </p:sp>
    </p:spTree>
    <p:extLst>
      <p:ext uri="{BB962C8B-B14F-4D97-AF65-F5344CB8AC3E}">
        <p14:creationId xmlns:p14="http://schemas.microsoft.com/office/powerpoint/2010/main" val="230061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0752" y="2558436"/>
            <a:ext cx="9150495" cy="2197100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dirty="0" err="1"/>
              <a:t>Sesuaikan</a:t>
            </a:r>
            <a:r>
              <a:rPr lang="en-US" dirty="0"/>
              <a:t> Template </a:t>
            </a: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. </a:t>
            </a:r>
            <a:r>
              <a:rPr lang="en-US" dirty="0" err="1"/>
              <a:t>Memainkan</a:t>
            </a:r>
            <a:r>
              <a:rPr lang="en-US" dirty="0"/>
              <a:t> </a:t>
            </a:r>
            <a:r>
              <a:rPr lang="en-US" dirty="0" err="1"/>
              <a:t>kontras</a:t>
            </a:r>
            <a:r>
              <a:rPr lang="en-US" dirty="0"/>
              <a:t> pada </a:t>
            </a:r>
            <a:r>
              <a:rPr lang="en-US" dirty="0" err="1"/>
              <a:t>latar</a:t>
            </a:r>
            <a:r>
              <a:rPr lang="en-US" dirty="0"/>
              <a:t> </a:t>
            </a:r>
            <a:r>
              <a:rPr lang="en-US" dirty="0" err="1"/>
              <a:t>belakang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teks</a:t>
            </a:r>
            <a:r>
              <a:rPr lang="en-US" dirty="0"/>
              <a:t> juga </a:t>
            </a:r>
            <a:r>
              <a:rPr lang="en-US" dirty="0" err="1"/>
              <a:t>penting</a:t>
            </a:r>
            <a:r>
              <a:rPr lang="en-US" dirty="0"/>
              <a:t> agar audience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terlalu</a:t>
            </a:r>
            <a:r>
              <a:rPr lang="en-US" dirty="0"/>
              <a:t> </a:t>
            </a:r>
            <a:r>
              <a:rPr lang="en-US" dirty="0" err="1"/>
              <a:t>terganggu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mencolok</a:t>
            </a:r>
            <a:r>
              <a:rPr lang="en-US" dirty="0"/>
              <a:t>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Pemilihan</a:t>
            </a:r>
            <a:r>
              <a:rPr lang="en-US" dirty="0"/>
              <a:t> Template</a:t>
            </a:r>
          </a:p>
        </p:txBody>
      </p:sp>
    </p:spTree>
    <p:extLst>
      <p:ext uri="{BB962C8B-B14F-4D97-AF65-F5344CB8AC3E}">
        <p14:creationId xmlns:p14="http://schemas.microsoft.com/office/powerpoint/2010/main" val="372259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Pemilihan</a:t>
            </a:r>
            <a:r>
              <a:rPr lang="en-US" dirty="0"/>
              <a:t> Font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225DF18-CD70-B7C8-21D0-25D1F3D84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0752" y="1796753"/>
            <a:ext cx="9150495" cy="4299564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err="1"/>
              <a:t>Memilih</a:t>
            </a:r>
            <a:r>
              <a:rPr lang="en-US" sz="2000" dirty="0"/>
              <a:t> font yang </a:t>
            </a:r>
            <a:r>
              <a:rPr lang="en-US" sz="2000" dirty="0" err="1"/>
              <a:t>tepat</a:t>
            </a:r>
            <a:r>
              <a:rPr lang="en-US" sz="2000" dirty="0"/>
              <a:t>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presentasi</a:t>
            </a:r>
            <a:r>
              <a:rPr lang="en-US" sz="2000" dirty="0"/>
              <a:t> </a:t>
            </a:r>
            <a:r>
              <a:rPr lang="en-US" sz="2000" dirty="0" err="1"/>
              <a:t>menarik</a:t>
            </a:r>
            <a:r>
              <a:rPr lang="en-US" sz="2000" dirty="0"/>
              <a:t>, </a:t>
            </a:r>
            <a:r>
              <a:rPr lang="en-US" sz="2000" dirty="0" err="1"/>
              <a:t>karena</a:t>
            </a:r>
            <a:r>
              <a:rPr lang="en-US" sz="2000" dirty="0"/>
              <a:t> font </a:t>
            </a:r>
            <a:r>
              <a:rPr lang="en-US" sz="2000" dirty="0" err="1"/>
              <a:t>akan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audience </a:t>
            </a:r>
            <a:r>
              <a:rPr lang="en-US" sz="2000" dirty="0" err="1"/>
              <a:t>saat</a:t>
            </a:r>
            <a:r>
              <a:rPr lang="en-US" sz="2000" dirty="0"/>
              <a:t> </a:t>
            </a:r>
            <a:r>
              <a:rPr lang="en-US" sz="2000" dirty="0" err="1"/>
              <a:t>melihat</a:t>
            </a:r>
            <a:r>
              <a:rPr lang="en-US" sz="2000" dirty="0"/>
              <a:t> dan </a:t>
            </a:r>
            <a:r>
              <a:rPr lang="en-US" sz="2000" dirty="0" err="1"/>
              <a:t>membacanya</a:t>
            </a:r>
            <a:r>
              <a:rPr lang="en-US" sz="2000" dirty="0"/>
              <a:t>.</a:t>
            </a:r>
          </a:p>
          <a:p>
            <a:pPr algn="just">
              <a:lnSpc>
                <a:spcPct val="150000"/>
              </a:lnSpc>
            </a:pP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 err="1"/>
              <a:t>Ukuran</a:t>
            </a:r>
            <a:r>
              <a:rPr lang="en-US" sz="2000" dirty="0"/>
              <a:t>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Judul</a:t>
            </a:r>
            <a:r>
              <a:rPr lang="en-US" sz="2000" dirty="0"/>
              <a:t> (48)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Isi (</a:t>
            </a:r>
            <a:r>
              <a:rPr lang="en-US" sz="2000" dirty="0" err="1"/>
              <a:t>sesuaikan</a:t>
            </a:r>
            <a:r>
              <a:rPr lang="en-US" sz="200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Spasi</a:t>
            </a:r>
            <a:r>
              <a:rPr lang="en-US" sz="2000" dirty="0"/>
              <a:t> (1,5)</a:t>
            </a:r>
          </a:p>
          <a:p>
            <a:pPr algn="just">
              <a:lnSpc>
                <a:spcPct val="150000"/>
              </a:lnSpc>
            </a:pP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07082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1;p13">
            <a:extLst>
              <a:ext uri="{FF2B5EF4-FFF2-40B4-BE49-F238E27FC236}">
                <a16:creationId xmlns:a16="http://schemas.microsoft.com/office/drawing/2014/main" id="{191D9517-8BA5-230E-34AB-2C95273981AE}"/>
              </a:ext>
            </a:extLst>
          </p:cNvPr>
          <p:cNvSpPr txBox="1"/>
          <p:nvPr/>
        </p:nvSpPr>
        <p:spPr>
          <a:xfrm>
            <a:off x="2010007" y="1075329"/>
            <a:ext cx="4648199" cy="43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0202"/>
              </a:buClr>
              <a:buSzPts val="3600"/>
              <a:buFont typeface="Calibri"/>
              <a:buNone/>
            </a:pPr>
            <a:r>
              <a:rPr lang="en-US" sz="3600" b="1" u="none" dirty="0" err="1">
                <a:solidFill>
                  <a:srgbClr val="3F0202"/>
                </a:solidFill>
                <a:latin typeface="Arial"/>
                <a:ea typeface="Arial"/>
                <a:cs typeface="Arial"/>
                <a:sym typeface="Arial"/>
              </a:rPr>
              <a:t>Bisnis</a:t>
            </a:r>
            <a:r>
              <a:rPr lang="en-US" sz="3600" b="1" u="none" dirty="0">
                <a:solidFill>
                  <a:srgbClr val="3F0202"/>
                </a:solidFill>
                <a:latin typeface="Arial"/>
                <a:ea typeface="Arial"/>
                <a:cs typeface="Arial"/>
                <a:sym typeface="Arial"/>
              </a:rPr>
              <a:t>/Formal</a:t>
            </a:r>
            <a:br>
              <a:rPr lang="en-US" sz="3600" b="0" u="none" dirty="0">
                <a:solidFill>
                  <a:srgbClr val="3F0202"/>
                </a:solidFill>
                <a:latin typeface="Arial"/>
                <a:ea typeface="Arial"/>
                <a:cs typeface="Arial"/>
                <a:sym typeface="Arial"/>
              </a:rPr>
            </a:br>
            <a:endParaRPr sz="3600" b="0" u="none" dirty="0">
              <a:solidFill>
                <a:srgbClr val="3F02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652;p13">
            <a:extLst>
              <a:ext uri="{FF2B5EF4-FFF2-40B4-BE49-F238E27FC236}">
                <a16:creationId xmlns:a16="http://schemas.microsoft.com/office/drawing/2014/main" id="{84199207-92D9-85D7-6158-6B492459E0F8}"/>
              </a:ext>
            </a:extLst>
          </p:cNvPr>
          <p:cNvSpPr/>
          <p:nvPr/>
        </p:nvSpPr>
        <p:spPr>
          <a:xfrm>
            <a:off x="2077310" y="1624792"/>
            <a:ext cx="2989990" cy="3825235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53;p13">
            <a:extLst>
              <a:ext uri="{FF2B5EF4-FFF2-40B4-BE49-F238E27FC236}">
                <a16:creationId xmlns:a16="http://schemas.microsoft.com/office/drawing/2014/main" id="{D47D5526-0195-3C3C-66A8-E28DCE9E705A}"/>
              </a:ext>
            </a:extLst>
          </p:cNvPr>
          <p:cNvSpPr txBox="1">
            <a:spLocks/>
          </p:cNvSpPr>
          <p:nvPr/>
        </p:nvSpPr>
        <p:spPr>
          <a:xfrm>
            <a:off x="5577321" y="1624792"/>
            <a:ext cx="4648199" cy="43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3F0202"/>
              </a:buClr>
              <a:buSzPts val="2800"/>
              <a:buFont typeface="Arial" panose="020B0604020202020204" pitchFamily="34" charset="0"/>
              <a:buNone/>
            </a:pPr>
            <a:r>
              <a:rPr lang="en-US" b="1"/>
              <a:t>Font Style Combination :</a:t>
            </a:r>
            <a:endParaRPr lang="en-US"/>
          </a:p>
          <a:p>
            <a:pPr marL="0" indent="0" algn="ctr">
              <a:buClr>
                <a:srgbClr val="3F0202"/>
              </a:buClr>
              <a:buSzPts val="2800"/>
              <a:buFont typeface="Arial" panose="020B0604020202020204" pitchFamily="34" charset="0"/>
              <a:buNone/>
            </a:pPr>
            <a:br>
              <a:rPr lang="en-US"/>
            </a:b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Arial Black</a:t>
            </a:r>
            <a:r>
              <a:rPr lang="en-US"/>
              <a:t> </a:t>
            </a:r>
          </a:p>
          <a:p>
            <a:pPr marL="0" indent="0" algn="ctr">
              <a:buClr>
                <a:srgbClr val="3F0202"/>
              </a:buClr>
              <a:buSzPts val="2800"/>
              <a:buFont typeface="Arial" panose="020B0604020202020204" pitchFamily="34" charset="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Calibri Right</a:t>
            </a:r>
          </a:p>
          <a:p>
            <a:pPr marL="0" indent="0" algn="ctr">
              <a:buClr>
                <a:srgbClr val="3F0202"/>
              </a:buClr>
              <a:buSzPts val="2800"/>
              <a:buFont typeface="Arial" panose="020B0604020202020204" pitchFamily="34" charset="0"/>
              <a:buNone/>
            </a:pPr>
            <a:br>
              <a:rPr lang="en-US"/>
            </a:br>
            <a:r>
              <a:rPr lang="en-US"/>
              <a:t>Contoh:</a:t>
            </a:r>
          </a:p>
          <a:p>
            <a:pPr marL="0" indent="0" algn="ctr">
              <a:buClr>
                <a:srgbClr val="3F0202"/>
              </a:buClr>
              <a:buSzPts val="2800"/>
              <a:buFont typeface="Arial" panose="020B0604020202020204" pitchFamily="34" charset="0"/>
              <a:buNone/>
            </a:pPr>
            <a:r>
              <a:rPr lang="en-US">
                <a:latin typeface="Arial Black"/>
                <a:ea typeface="Arial Black"/>
                <a:cs typeface="Arial Black"/>
                <a:sym typeface="Arial Black"/>
              </a:rPr>
              <a:t>Monthly Finance Recap Report</a:t>
            </a:r>
          </a:p>
          <a:p>
            <a:pPr marL="0" indent="0">
              <a:buClr>
                <a:srgbClr val="3F0202"/>
              </a:buClr>
              <a:buSzPts val="2800"/>
              <a:buFont typeface="Arial" panose="020B0604020202020204" pitchFamily="34" charset="0"/>
              <a:buNone/>
            </a:pPr>
            <a:br>
              <a:rPr lang="en-US"/>
            </a:br>
            <a:endParaRPr lang="en-US"/>
          </a:p>
        </p:txBody>
      </p:sp>
      <p:sp>
        <p:nvSpPr>
          <p:cNvPr id="7" name="Google Shape;654;p13">
            <a:extLst>
              <a:ext uri="{FF2B5EF4-FFF2-40B4-BE49-F238E27FC236}">
                <a16:creationId xmlns:a16="http://schemas.microsoft.com/office/drawing/2014/main" id="{6DD9C192-3072-A815-F93C-A0347CDC8986}"/>
              </a:ext>
            </a:extLst>
          </p:cNvPr>
          <p:cNvSpPr/>
          <p:nvPr/>
        </p:nvSpPr>
        <p:spPr>
          <a:xfrm>
            <a:off x="5577321" y="1177925"/>
            <a:ext cx="4648199" cy="4272102"/>
          </a:xfrm>
          <a:prstGeom prst="rect">
            <a:avLst/>
          </a:prstGeom>
          <a:noFill/>
          <a:ln w="12700" cap="flat" cmpd="sng">
            <a:solidFill>
              <a:srgbClr val="6F01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309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62;p14">
            <a:extLst>
              <a:ext uri="{FF2B5EF4-FFF2-40B4-BE49-F238E27FC236}">
                <a16:creationId xmlns:a16="http://schemas.microsoft.com/office/drawing/2014/main" id="{788B7754-C26B-6B65-458C-0CF84E48299E}"/>
              </a:ext>
            </a:extLst>
          </p:cNvPr>
          <p:cNvSpPr txBox="1"/>
          <p:nvPr/>
        </p:nvSpPr>
        <p:spPr>
          <a:xfrm>
            <a:off x="2234394" y="965754"/>
            <a:ext cx="4648199" cy="43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0202"/>
              </a:buClr>
              <a:buSzPts val="4400"/>
              <a:buFont typeface="Calibri"/>
              <a:buNone/>
            </a:pPr>
            <a:r>
              <a:rPr lang="en-US" sz="4400" b="1" dirty="0" err="1">
                <a:solidFill>
                  <a:srgbClr val="3F0202"/>
                </a:solidFill>
                <a:latin typeface="Arial"/>
                <a:ea typeface="Arial"/>
                <a:cs typeface="Arial"/>
                <a:sym typeface="Arial"/>
              </a:rPr>
              <a:t>Motivasi</a:t>
            </a:r>
            <a:endParaRPr sz="4400" b="1" dirty="0">
              <a:solidFill>
                <a:srgbClr val="3F02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663;p14">
            <a:extLst>
              <a:ext uri="{FF2B5EF4-FFF2-40B4-BE49-F238E27FC236}">
                <a16:creationId xmlns:a16="http://schemas.microsoft.com/office/drawing/2014/main" id="{E85F5C4F-ED76-E7F1-4E55-2F2BD93145DB}"/>
              </a:ext>
            </a:extLst>
          </p:cNvPr>
          <p:cNvSpPr txBox="1">
            <a:spLocks/>
          </p:cNvSpPr>
          <p:nvPr/>
        </p:nvSpPr>
        <p:spPr>
          <a:xfrm>
            <a:off x="5526521" y="1404721"/>
            <a:ext cx="4648199" cy="43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 b="1"/>
              <a:t>Font Style Combination :</a:t>
            </a:r>
            <a:endParaRPr lang="en-US"/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 sz="7000"/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>
                <a:latin typeface="Libre Baskerville"/>
                <a:ea typeface="Libre Baskerville"/>
                <a:cs typeface="Libre Baskerville"/>
                <a:sym typeface="Libre Baskerville"/>
              </a:rPr>
              <a:t>Baskerville Old Face</a:t>
            </a:r>
            <a:endParaRPr lang="en-US"/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 b="1">
                <a:latin typeface="Libre Baskerville"/>
                <a:ea typeface="Libre Baskerville"/>
                <a:cs typeface="Libre Baskerville"/>
                <a:sym typeface="Libre Baskerville"/>
              </a:rPr>
              <a:t>Baskerville Old Face Bold</a:t>
            </a:r>
            <a:endParaRPr lang="en-US"/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 i="1">
                <a:latin typeface="Libre Baskerville"/>
                <a:ea typeface="Libre Baskerville"/>
                <a:cs typeface="Libre Baskerville"/>
                <a:sym typeface="Libre Baskerville"/>
              </a:rPr>
              <a:t>Baskerville Old Face</a:t>
            </a:r>
            <a:endParaRPr lang="en-US"/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 i="1">
                <a:latin typeface="Times New Roman"/>
                <a:ea typeface="Times New Roman"/>
                <a:cs typeface="Times New Roman"/>
                <a:sym typeface="Times New Roman"/>
              </a:rPr>
              <a:t>Times New Roman</a:t>
            </a:r>
            <a:endParaRPr lang="en-US"/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 sz="7000"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 algn="ctr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>
                <a:latin typeface="Times New Roman"/>
                <a:ea typeface="Times New Roman"/>
                <a:cs typeface="Times New Roman"/>
                <a:sym typeface="Times New Roman"/>
              </a:rPr>
              <a:t>Contoh :</a:t>
            </a:r>
            <a:endParaRPr lang="en-US"/>
          </a:p>
          <a:p>
            <a:pPr marL="0" indent="0" algn="ctr">
              <a:lnSpc>
                <a:spcPct val="120000"/>
              </a:lnSpc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>
                <a:latin typeface="Times New Roman"/>
                <a:ea typeface="Times New Roman"/>
                <a:cs typeface="Times New Roman"/>
                <a:sym typeface="Times New Roman"/>
              </a:rPr>
              <a:t>Napoleon Hills</a:t>
            </a:r>
            <a:endParaRPr lang="en-US"/>
          </a:p>
          <a:p>
            <a:pPr marL="0" indent="0" algn="ctr">
              <a:lnSpc>
                <a:spcPct val="120000"/>
              </a:lnSpc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r>
              <a:rPr lang="en-US" sz="7000">
                <a:latin typeface="Times New Roman"/>
                <a:ea typeface="Times New Roman"/>
                <a:cs typeface="Times New Roman"/>
                <a:sym typeface="Times New Roman"/>
              </a:rPr>
              <a:t>Ia yang mengerjakan lebih dari apa yang  dibayar pada suatu saat akan dibayar  lebih dari apa yang ia kerjakan</a:t>
            </a:r>
          </a:p>
          <a:p>
            <a:pPr marL="0" indent="0">
              <a:lnSpc>
                <a:spcPct val="120000"/>
              </a:lnSpc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 b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 b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endParaRPr lang="en-US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ct val="100000"/>
              <a:buFont typeface="Arial" panose="020B0604020202020204" pitchFamily="34" charset="0"/>
              <a:buNone/>
            </a:pPr>
            <a:br>
              <a:rPr lang="en-US"/>
            </a:br>
            <a:endParaRPr lang="en-US"/>
          </a:p>
        </p:txBody>
      </p:sp>
      <p:sp>
        <p:nvSpPr>
          <p:cNvPr id="16" name="Google Shape;664;p14">
            <a:extLst>
              <a:ext uri="{FF2B5EF4-FFF2-40B4-BE49-F238E27FC236}">
                <a16:creationId xmlns:a16="http://schemas.microsoft.com/office/drawing/2014/main" id="{23FAB88A-4D32-C938-0638-67604C0EEAAF}"/>
              </a:ext>
            </a:extLst>
          </p:cNvPr>
          <p:cNvSpPr/>
          <p:nvPr/>
        </p:nvSpPr>
        <p:spPr>
          <a:xfrm>
            <a:off x="5526521" y="1165225"/>
            <a:ext cx="4648199" cy="4272102"/>
          </a:xfrm>
          <a:prstGeom prst="rect">
            <a:avLst/>
          </a:prstGeom>
          <a:noFill/>
          <a:ln w="12700" cap="flat" cmpd="sng">
            <a:solidFill>
              <a:srgbClr val="6F01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65;p14">
            <a:extLst>
              <a:ext uri="{FF2B5EF4-FFF2-40B4-BE49-F238E27FC236}">
                <a16:creationId xmlns:a16="http://schemas.microsoft.com/office/drawing/2014/main" id="{F6257729-6B54-6990-CA1A-DBD484C079C2}"/>
              </a:ext>
            </a:extLst>
          </p:cNvPr>
          <p:cNvSpPr/>
          <p:nvPr/>
        </p:nvSpPr>
        <p:spPr>
          <a:xfrm>
            <a:off x="1959207" y="1612092"/>
            <a:ext cx="3107862" cy="381100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t="-5059"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7709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73;p15">
            <a:extLst>
              <a:ext uri="{FF2B5EF4-FFF2-40B4-BE49-F238E27FC236}">
                <a16:creationId xmlns:a16="http://schemas.microsoft.com/office/drawing/2014/main" id="{FA993A33-EE9E-1E31-C484-CDFC272D6937}"/>
              </a:ext>
            </a:extLst>
          </p:cNvPr>
          <p:cNvSpPr txBox="1"/>
          <p:nvPr/>
        </p:nvSpPr>
        <p:spPr>
          <a:xfrm>
            <a:off x="1945507" y="1093478"/>
            <a:ext cx="4648199" cy="43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0202"/>
              </a:buClr>
              <a:buSzPts val="4400"/>
              <a:buFont typeface="Calibri"/>
              <a:buNone/>
            </a:pPr>
            <a:r>
              <a:rPr lang="en-US" sz="4400" b="1" dirty="0">
                <a:solidFill>
                  <a:srgbClr val="3F0202"/>
                </a:solidFill>
                <a:latin typeface="Arial"/>
                <a:ea typeface="Arial"/>
                <a:cs typeface="Arial"/>
                <a:sym typeface="Arial"/>
              </a:rPr>
              <a:t>Pendidikan</a:t>
            </a:r>
            <a:endParaRPr sz="4400" b="1" dirty="0">
              <a:solidFill>
                <a:srgbClr val="3F020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674;p15">
            <a:extLst>
              <a:ext uri="{FF2B5EF4-FFF2-40B4-BE49-F238E27FC236}">
                <a16:creationId xmlns:a16="http://schemas.microsoft.com/office/drawing/2014/main" id="{259BD5B2-7487-43FC-DE09-D79947BE5CFF}"/>
              </a:ext>
            </a:extLst>
          </p:cNvPr>
          <p:cNvSpPr txBox="1">
            <a:spLocks/>
          </p:cNvSpPr>
          <p:nvPr/>
        </p:nvSpPr>
        <p:spPr>
          <a:xfrm>
            <a:off x="5539221" y="1471124"/>
            <a:ext cx="4648199" cy="5090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 b="1"/>
              <a:t>Font Style Combination :</a:t>
            </a:r>
            <a:endParaRPr lang="en-US"/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endParaRPr lang="en-US" sz="2000"/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>
                <a:latin typeface="Garamond"/>
                <a:ea typeface="Garamond"/>
                <a:cs typeface="Garamond"/>
                <a:sym typeface="Garamond"/>
              </a:rPr>
              <a:t>Roboto</a:t>
            </a:r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>
                <a:latin typeface="Impact"/>
                <a:ea typeface="Impact"/>
                <a:cs typeface="Impact"/>
                <a:sym typeface="Impact"/>
              </a:rPr>
              <a:t>Impact</a:t>
            </a:r>
            <a:endParaRPr lang="en-US"/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>
                <a:latin typeface="Sacramento"/>
                <a:ea typeface="Sacramento"/>
                <a:cs typeface="Sacramento"/>
                <a:sym typeface="Sacramento"/>
              </a:rPr>
              <a:t>Sacramento</a:t>
            </a:r>
            <a:endParaRPr lang="en-US"/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endParaRPr lang="en-US"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Contoh:</a:t>
            </a:r>
            <a:endParaRPr lang="en-US"/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>
                <a:latin typeface="Impact"/>
                <a:ea typeface="Impact"/>
                <a:cs typeface="Impact"/>
                <a:sym typeface="Impact"/>
              </a:rPr>
              <a:t>Ujian Akhir Praktikum</a:t>
            </a:r>
          </a:p>
          <a:p>
            <a:pPr marL="0" indent="0" algn="ctr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r>
              <a:rPr lang="en-US" sz="2000">
                <a:latin typeface="Sacramento"/>
                <a:ea typeface="Sacramento"/>
                <a:cs typeface="Sacramento"/>
                <a:sym typeface="Sacramento"/>
              </a:rPr>
              <a:t>biasanya ditempuh oleh praktikan  pada bulan terakhir praktikum.</a:t>
            </a:r>
            <a:endParaRPr lang="en-US"/>
          </a:p>
          <a:p>
            <a:pPr marL="0" indent="0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endParaRPr lang="en-US" sz="2000" i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endParaRPr lang="en-US" sz="2000" b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endParaRPr lang="en-US" sz="2000" b="1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endParaRPr lang="en-US" sz="2000"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indent="0">
              <a:buClr>
                <a:srgbClr val="3F0202"/>
              </a:buClr>
              <a:buSzPts val="2000"/>
              <a:buFont typeface="Arial" panose="020B0604020202020204" pitchFamily="34" charset="0"/>
              <a:buNone/>
            </a:pPr>
            <a:br>
              <a:rPr lang="en-US" sz="2000"/>
            </a:br>
            <a:endParaRPr lang="en-US" sz="2000"/>
          </a:p>
        </p:txBody>
      </p:sp>
      <p:sp>
        <p:nvSpPr>
          <p:cNvPr id="8" name="Google Shape;675;p15">
            <a:extLst>
              <a:ext uri="{FF2B5EF4-FFF2-40B4-BE49-F238E27FC236}">
                <a16:creationId xmlns:a16="http://schemas.microsoft.com/office/drawing/2014/main" id="{E83AA29C-D3D5-340E-3EC5-339B1AB43E5C}"/>
              </a:ext>
            </a:extLst>
          </p:cNvPr>
          <p:cNvSpPr/>
          <p:nvPr/>
        </p:nvSpPr>
        <p:spPr>
          <a:xfrm>
            <a:off x="5539221" y="1292949"/>
            <a:ext cx="4648199" cy="4272102"/>
          </a:xfrm>
          <a:prstGeom prst="rect">
            <a:avLst/>
          </a:prstGeom>
          <a:noFill/>
          <a:ln w="12700" cap="flat" cmpd="sng">
            <a:solidFill>
              <a:srgbClr val="6F01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676;p15">
            <a:extLst>
              <a:ext uri="{FF2B5EF4-FFF2-40B4-BE49-F238E27FC236}">
                <a16:creationId xmlns:a16="http://schemas.microsoft.com/office/drawing/2014/main" id="{3E7A5672-97B5-1D15-44E3-F6950780596D}"/>
              </a:ext>
            </a:extLst>
          </p:cNvPr>
          <p:cNvSpPr/>
          <p:nvPr/>
        </p:nvSpPr>
        <p:spPr>
          <a:xfrm>
            <a:off x="1964557" y="1721574"/>
            <a:ext cx="3064643" cy="3843477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Sacramento"/>
              <a:ea typeface="Sacramento"/>
              <a:cs typeface="Sacramento"/>
              <a:sym typeface="Sacramento"/>
            </a:endParaRPr>
          </a:p>
        </p:txBody>
      </p:sp>
    </p:spTree>
    <p:extLst>
      <p:ext uri="{BB962C8B-B14F-4D97-AF65-F5344CB8AC3E}">
        <p14:creationId xmlns:p14="http://schemas.microsoft.com/office/powerpoint/2010/main" val="284371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15665" y="2400300"/>
            <a:ext cx="9160669" cy="4284981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 err="1"/>
              <a:t>Konsistensi</a:t>
            </a:r>
            <a:r>
              <a:rPr lang="en-US" sz="2400" dirty="0"/>
              <a:t> </a:t>
            </a:r>
            <a:r>
              <a:rPr lang="en-US" sz="2400" dirty="0" err="1"/>
              <a:t>desain</a:t>
            </a:r>
            <a:r>
              <a:rPr lang="en-US" sz="2400" dirty="0"/>
              <a:t> PowerPoint </a:t>
            </a:r>
            <a:r>
              <a:rPr lang="en-US" sz="2400" dirty="0" err="1"/>
              <a:t>itu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/>
              <a:t> </a:t>
            </a:r>
            <a:r>
              <a:rPr lang="en-US" sz="2400" dirty="0" err="1"/>
              <a:t>supaya</a:t>
            </a:r>
            <a:r>
              <a:rPr lang="en-US" sz="2400" dirty="0"/>
              <a:t> </a:t>
            </a:r>
            <a:r>
              <a:rPr lang="en-US" sz="2400" dirty="0" err="1"/>
              <a:t>semua</a:t>
            </a:r>
            <a:r>
              <a:rPr lang="en-US" sz="2400" dirty="0"/>
              <a:t> slide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presentasi</a:t>
            </a:r>
            <a:r>
              <a:rPr lang="en-US" sz="2400" dirty="0"/>
              <a:t> </a:t>
            </a:r>
            <a:r>
              <a:rPr lang="en-US" sz="2400" dirty="0" err="1"/>
              <a:t>terlihat</a:t>
            </a:r>
            <a:r>
              <a:rPr lang="en-US" sz="2400" dirty="0"/>
              <a:t> </a:t>
            </a:r>
            <a:r>
              <a:rPr lang="en-US" sz="2400" dirty="0" err="1"/>
              <a:t>seragam</a:t>
            </a:r>
            <a:r>
              <a:rPr lang="en-US" sz="2400" dirty="0"/>
              <a:t> dan </a:t>
            </a:r>
            <a:r>
              <a:rPr lang="en-US" sz="2400" dirty="0" err="1"/>
              <a:t>rapi</a:t>
            </a:r>
            <a:r>
              <a:rPr lang="en-US" sz="2400" dirty="0"/>
              <a:t>. </a:t>
            </a:r>
            <a:r>
              <a:rPr lang="en-US" sz="2400" dirty="0" err="1"/>
              <a:t>Caranya</a:t>
            </a:r>
            <a:r>
              <a:rPr lang="en-US" sz="2400" dirty="0"/>
              <a:t>,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pakai</a:t>
            </a:r>
            <a:r>
              <a:rPr lang="en-US" sz="2400" dirty="0"/>
              <a:t> </a:t>
            </a:r>
            <a:r>
              <a:rPr lang="en-US" sz="2400" dirty="0" err="1"/>
              <a:t>warna</a:t>
            </a:r>
            <a:r>
              <a:rPr lang="en-US" sz="2400" dirty="0"/>
              <a:t>, font, </a:t>
            </a:r>
            <a:r>
              <a:rPr lang="en-US" sz="2400" dirty="0" err="1"/>
              <a:t>gambar</a:t>
            </a:r>
            <a:r>
              <a:rPr lang="en-US" sz="2400" dirty="0"/>
              <a:t>, dan tata </a:t>
            </a:r>
            <a:r>
              <a:rPr lang="en-US" sz="2400" dirty="0" err="1"/>
              <a:t>letak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r>
              <a:rPr lang="en-US" sz="2400" dirty="0"/>
              <a:t> di </a:t>
            </a:r>
            <a:r>
              <a:rPr lang="en-US" sz="2400" dirty="0" err="1"/>
              <a:t>semua</a:t>
            </a:r>
            <a:r>
              <a:rPr lang="en-US" sz="2400" dirty="0"/>
              <a:t> slide. </a:t>
            </a:r>
            <a:r>
              <a:rPr lang="en-US" sz="2400" dirty="0" err="1"/>
              <a:t>Tujuannya</a:t>
            </a:r>
            <a:r>
              <a:rPr lang="en-US" sz="2400" dirty="0"/>
              <a:t> </a:t>
            </a:r>
            <a:r>
              <a:rPr lang="en-US" sz="2400" dirty="0" err="1"/>
              <a:t>supaya</a:t>
            </a:r>
            <a:r>
              <a:rPr lang="en-US" sz="2400" dirty="0"/>
              <a:t> </a:t>
            </a:r>
            <a:r>
              <a:rPr lang="en-US" sz="2400" dirty="0" err="1"/>
              <a:t>presentasi</a:t>
            </a:r>
            <a:r>
              <a:rPr lang="en-US" sz="2400" dirty="0"/>
              <a:t> </a:t>
            </a:r>
            <a:r>
              <a:rPr lang="en-US" sz="2400" dirty="0" err="1"/>
              <a:t>terlihat</a:t>
            </a:r>
            <a:r>
              <a:rPr lang="en-US" sz="2400" dirty="0"/>
              <a:t> </a:t>
            </a:r>
            <a:r>
              <a:rPr lang="en-US" sz="2400" dirty="0" err="1"/>
              <a:t>profesional</a:t>
            </a:r>
            <a:r>
              <a:rPr lang="en-US" sz="2400" dirty="0"/>
              <a:t> dan </a:t>
            </a:r>
            <a:r>
              <a:rPr lang="en-US" sz="2400" dirty="0" err="1"/>
              <a:t>audiens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mudah</a:t>
            </a:r>
            <a:r>
              <a:rPr lang="en-US" sz="2400" dirty="0"/>
              <a:t> </a:t>
            </a:r>
            <a:r>
              <a:rPr lang="en-US" sz="2400" dirty="0" err="1"/>
              <a:t>paham</a:t>
            </a:r>
            <a:r>
              <a:rPr lang="en-US" sz="24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Konsistensi</a:t>
            </a:r>
            <a:r>
              <a:rPr lang="en-US" dirty="0"/>
              <a:t> Desain</a:t>
            </a:r>
          </a:p>
        </p:txBody>
      </p:sp>
    </p:spTree>
    <p:extLst>
      <p:ext uri="{BB962C8B-B14F-4D97-AF65-F5344CB8AC3E}">
        <p14:creationId xmlns:p14="http://schemas.microsoft.com/office/powerpoint/2010/main" val="1885110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Konsistensi</a:t>
            </a:r>
            <a:r>
              <a:rPr lang="en-US" dirty="0"/>
              <a:t> Desain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C7E34-ACE5-5D61-A41B-2532EA17A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47" y="2440547"/>
            <a:ext cx="5611229" cy="3176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70FA48-D349-4418-6211-DF1E821E1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60" y="2440547"/>
            <a:ext cx="5670825" cy="31769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AD1F955-AD7F-3654-4662-6DF6A5CAEF2F}"/>
              </a:ext>
            </a:extLst>
          </p:cNvPr>
          <p:cNvSpPr txBox="1">
            <a:spLocks/>
          </p:cNvSpPr>
          <p:nvPr/>
        </p:nvSpPr>
        <p:spPr>
          <a:xfrm>
            <a:off x="1407293" y="1980889"/>
            <a:ext cx="3569536" cy="459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/>
              <a:t>Menerapkan</a:t>
            </a:r>
            <a:r>
              <a:rPr lang="en-US" sz="2000" b="1" dirty="0"/>
              <a:t> </a:t>
            </a:r>
            <a:r>
              <a:rPr lang="en-US" sz="2000" b="1" dirty="0" err="1"/>
              <a:t>Konsistensi</a:t>
            </a:r>
            <a:r>
              <a:rPr lang="en-US" sz="2000" b="1" dirty="0"/>
              <a:t> Desain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252D2FC-1F89-5DA2-F828-CEBB77AD7250}"/>
              </a:ext>
            </a:extLst>
          </p:cNvPr>
          <p:cNvSpPr txBox="1">
            <a:spLocks/>
          </p:cNvSpPr>
          <p:nvPr/>
        </p:nvSpPr>
        <p:spPr>
          <a:xfrm>
            <a:off x="7195804" y="2014994"/>
            <a:ext cx="3569536" cy="459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menerapkan</a:t>
            </a:r>
            <a:r>
              <a:rPr lang="en-US" sz="2000" b="1" dirty="0"/>
              <a:t> </a:t>
            </a:r>
            <a:r>
              <a:rPr lang="en-US" sz="2000" b="1" dirty="0" err="1"/>
              <a:t>Konsistensi</a:t>
            </a:r>
            <a:r>
              <a:rPr lang="en-US" sz="2000" b="1" dirty="0"/>
              <a:t> Desain</a:t>
            </a:r>
          </a:p>
        </p:txBody>
      </p:sp>
    </p:spTree>
    <p:extLst>
      <p:ext uri="{BB962C8B-B14F-4D97-AF65-F5344CB8AC3E}">
        <p14:creationId xmlns:p14="http://schemas.microsoft.com/office/powerpoint/2010/main" val="3392770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40E4F2-75D1-4B1B-9939-82DA9B63F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1707" y="3056731"/>
            <a:ext cx="2648585" cy="744537"/>
          </a:xfrm>
        </p:spPr>
        <p:txBody>
          <a:bodyPr>
            <a:normAutofit fontScale="62500" lnSpcReduction="20000"/>
          </a:bodyPr>
          <a:lstStyle/>
          <a:p>
            <a:r>
              <a:rPr lang="en-ID" dirty="0"/>
              <a:t>Microsoft PowerPoint</a:t>
            </a:r>
          </a:p>
        </p:txBody>
      </p:sp>
    </p:spTree>
    <p:extLst>
      <p:ext uri="{BB962C8B-B14F-4D97-AF65-F5344CB8AC3E}">
        <p14:creationId xmlns:p14="http://schemas.microsoft.com/office/powerpoint/2010/main" val="286955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C1152A-8715-4A51-9D8F-ABE53E3D93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Tugazzzz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270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C1DF2-2932-4632-B636-0879F3EB66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5302" y="1873627"/>
            <a:ext cx="9941396" cy="4210400"/>
          </a:xfrm>
        </p:spPr>
        <p:txBody>
          <a:bodyPr/>
          <a:lstStyle/>
          <a:p>
            <a:pPr marL="514350" indent="-514350" algn="just">
              <a:buFont typeface="+mj-lt"/>
              <a:buAutoNum type="arabicPeriod"/>
            </a:pPr>
            <a:r>
              <a:rPr lang="en-ID" dirty="0" err="1"/>
              <a:t>Sebutkan</a:t>
            </a:r>
            <a:r>
              <a:rPr lang="en-ID" dirty="0"/>
              <a:t> 3 </a:t>
            </a:r>
            <a:r>
              <a:rPr lang="en-ID" dirty="0" err="1"/>
              <a:t>fungsi</a:t>
            </a:r>
            <a:r>
              <a:rPr lang="en-ID" dirty="0"/>
              <a:t> PowerPoint?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D" dirty="0" err="1"/>
              <a:t>Mengapa</a:t>
            </a:r>
            <a:r>
              <a:rPr lang="en-ID" dirty="0"/>
              <a:t> </a:t>
            </a:r>
            <a:r>
              <a:rPr lang="en-ID" dirty="0" err="1"/>
              <a:t>penting</a:t>
            </a:r>
            <a:r>
              <a:rPr lang="en-ID" dirty="0"/>
              <a:t> </a:t>
            </a:r>
            <a:r>
              <a:rPr lang="en-ID" dirty="0" err="1"/>
              <a:t>memainkan</a:t>
            </a:r>
            <a:r>
              <a:rPr lang="en-ID" dirty="0"/>
              <a:t> </a:t>
            </a:r>
            <a:r>
              <a:rPr lang="en-ID" dirty="0" err="1"/>
              <a:t>kontras</a:t>
            </a:r>
            <a:r>
              <a:rPr lang="en-ID" dirty="0"/>
              <a:t> pada </a:t>
            </a:r>
            <a:r>
              <a:rPr lang="en-ID" dirty="0" err="1"/>
              <a:t>latar</a:t>
            </a:r>
            <a:r>
              <a:rPr lang="en-ID" dirty="0"/>
              <a:t> </a:t>
            </a:r>
            <a:r>
              <a:rPr lang="en-ID" dirty="0" err="1"/>
              <a:t>belakang</a:t>
            </a:r>
            <a:r>
              <a:rPr lang="en-ID" dirty="0"/>
              <a:t> pada </a:t>
            </a:r>
            <a:r>
              <a:rPr lang="en-ID" dirty="0" err="1"/>
              <a:t>pembuatan</a:t>
            </a:r>
            <a:r>
              <a:rPr lang="en-ID" dirty="0"/>
              <a:t> PowerPoint?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D" dirty="0" err="1"/>
              <a:t>Sebutkan</a:t>
            </a:r>
            <a:r>
              <a:rPr lang="en-ID" dirty="0"/>
              <a:t> 3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huruf</a:t>
            </a:r>
            <a:r>
              <a:rPr lang="en-ID" dirty="0"/>
              <a:t> yang </a:t>
            </a:r>
            <a:r>
              <a:rPr lang="en-ID" dirty="0" err="1"/>
              <a:t>cocok</a:t>
            </a:r>
            <a:r>
              <a:rPr lang="en-ID" dirty="0"/>
              <a:t> pada </a:t>
            </a:r>
            <a:r>
              <a:rPr lang="en-ID" dirty="0" err="1"/>
              <a:t>pembuatan</a:t>
            </a:r>
            <a:r>
              <a:rPr lang="en-ID" dirty="0"/>
              <a:t> PowerPoint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D" dirty="0"/>
              <a:t>Jika </a:t>
            </a:r>
            <a:r>
              <a:rPr lang="en-ID" dirty="0" err="1"/>
              <a:t>ingin</a:t>
            </a:r>
            <a:r>
              <a:rPr lang="en-ID" dirty="0"/>
              <a:t> </a:t>
            </a:r>
            <a:r>
              <a:rPr lang="en-ID" dirty="0" err="1"/>
              <a:t>tampilan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membosankan</a:t>
            </a:r>
            <a:r>
              <a:rPr lang="en-ID" dirty="0"/>
              <a:t>, </a:t>
            </a:r>
            <a:r>
              <a:rPr lang="en-ID" dirty="0" err="1"/>
              <a:t>maka</a:t>
            </a:r>
            <a:r>
              <a:rPr lang="en-ID" dirty="0"/>
              <a:t> </a:t>
            </a:r>
            <a:r>
              <a:rPr lang="en-ID" dirty="0" err="1"/>
              <a:t>bulets</a:t>
            </a:r>
            <a:r>
              <a:rPr lang="en-ID" dirty="0"/>
              <a:t> </a:t>
            </a:r>
            <a:r>
              <a:rPr lang="en-ID" dirty="0" err="1"/>
              <a:t>gantikan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….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PowerPoint yang </a:t>
            </a:r>
            <a:r>
              <a:rPr lang="en-ID" dirty="0" err="1"/>
              <a:t>baik</a:t>
            </a:r>
            <a:r>
              <a:rPr lang="en-ID" dirty="0"/>
              <a:t>?</a:t>
            </a:r>
          </a:p>
          <a:p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C4538-C355-4BA4-9077-EC805725C5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 err="1"/>
              <a:t>Tugas</a:t>
            </a:r>
            <a:r>
              <a:rPr lang="en-ID" dirty="0"/>
              <a:t> P5</a:t>
            </a:r>
          </a:p>
        </p:txBody>
      </p:sp>
    </p:spTree>
    <p:extLst>
      <p:ext uri="{BB962C8B-B14F-4D97-AF65-F5344CB8AC3E}">
        <p14:creationId xmlns:p14="http://schemas.microsoft.com/office/powerpoint/2010/main" val="2581088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63B52F-F1CC-4AA3-8830-353F5ABFE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Tengkyuu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25348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4036C-834A-4391-AF50-CF6EAB708E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65312" y="2733039"/>
            <a:ext cx="5854443" cy="1689100"/>
          </a:xfrm>
        </p:spPr>
        <p:txBody>
          <a:bodyPr>
            <a:no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 Power Point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digunakan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file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presentasi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disusun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bentuk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slide </a:t>
            </a:r>
            <a:endParaRPr lang="en-US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1000"/>
              </a:spcBef>
              <a:spcAft>
                <a:spcPts val="0"/>
              </a:spcAft>
            </a:pPr>
            <a:br>
              <a:rPr lang="en-US" sz="20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Pada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pertemuan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mempelajari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hal-hal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diperhatikan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membuat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bahan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presentasi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agar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presentasi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berjalan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0" i="0" u="none" strike="noStrike" dirty="0" err="1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efektif</a:t>
            </a:r>
            <a:r>
              <a:rPr lang="en-US" sz="2000" b="0" i="0" u="none" strike="noStrike" dirty="0">
                <a:solidFill>
                  <a:srgbClr val="3F020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ID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D6EFA-3DDA-4874-A43A-76040B81A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/>
              <a:t>MS. PowerPoint (PPT)</a:t>
            </a:r>
          </a:p>
        </p:txBody>
      </p:sp>
      <p:pic>
        <p:nvPicPr>
          <p:cNvPr id="1034" name="Picture 10" descr="PowerPoint Logo Icon (2024) - Free Download PNG, SVG, AI">
            <a:extLst>
              <a:ext uri="{FF2B5EF4-FFF2-40B4-BE49-F238E27FC236}">
                <a16:creationId xmlns:a16="http://schemas.microsoft.com/office/drawing/2014/main" id="{970C6E94-F122-63A7-1E32-F6E2A8972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245" y="2476036"/>
            <a:ext cx="2787996" cy="25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06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D6EFA-3DDA-4874-A43A-76040B81A5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D" dirty="0"/>
              <a:t>MS. PowerPoint (PPT)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6CD454-4949-DF3D-9E90-140506D2BB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0287" y="2432720"/>
            <a:ext cx="9091425" cy="2916029"/>
          </a:xfrm>
        </p:spPr>
        <p:txBody>
          <a:bodyPr>
            <a:normAutofit/>
          </a:bodyPr>
          <a:lstStyle/>
          <a:p>
            <a:pPr algn="just"/>
            <a:r>
              <a:rPr lang="en-ID" sz="2400" dirty="0" err="1"/>
              <a:t>Fungsi</a:t>
            </a:r>
            <a:r>
              <a:rPr lang="en-ID" sz="2400" dirty="0"/>
              <a:t> Microsoft Power Point:</a:t>
            </a:r>
          </a:p>
          <a:p>
            <a:pPr algn="just"/>
            <a:endParaRPr lang="en-ID" sz="2400" dirty="0"/>
          </a:p>
          <a:p>
            <a:pPr marL="514350" indent="-514350" algn="just">
              <a:buFont typeface="+mj-lt"/>
              <a:buAutoNum type="arabicPeriod"/>
            </a:pPr>
            <a:r>
              <a:rPr lang="en-ID" sz="2400" dirty="0" err="1"/>
              <a:t>Menunjukan</a:t>
            </a:r>
            <a:r>
              <a:rPr lang="en-ID" sz="2400" dirty="0"/>
              <a:t> </a:t>
            </a:r>
            <a:r>
              <a:rPr lang="en-ID" sz="2400" dirty="0" err="1"/>
              <a:t>kesiapan</a:t>
            </a:r>
            <a:r>
              <a:rPr lang="en-ID" sz="2400" dirty="0"/>
              <a:t> </a:t>
            </a:r>
            <a:r>
              <a:rPr lang="en-ID" sz="2400" dirty="0" err="1"/>
              <a:t>dalam</a:t>
            </a:r>
            <a:r>
              <a:rPr lang="en-ID" sz="2400" dirty="0"/>
              <a:t>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presentasi</a:t>
            </a:r>
            <a:endParaRPr lang="en-ID" sz="2400" dirty="0"/>
          </a:p>
          <a:p>
            <a:pPr marL="514350" indent="-514350" algn="just">
              <a:buFont typeface="+mj-lt"/>
              <a:buAutoNum type="arabicPeriod"/>
            </a:pPr>
            <a:r>
              <a:rPr lang="en-ID" sz="2400" dirty="0" err="1"/>
              <a:t>Memudahkan</a:t>
            </a:r>
            <a:r>
              <a:rPr lang="en-ID" sz="2400" dirty="0"/>
              <a:t> audience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memahami</a:t>
            </a:r>
            <a:r>
              <a:rPr lang="en-ID" sz="2400" dirty="0"/>
              <a:t> </a:t>
            </a:r>
            <a:r>
              <a:rPr lang="en-ID" sz="2400" dirty="0" err="1"/>
              <a:t>pesan</a:t>
            </a:r>
            <a:r>
              <a:rPr lang="en-ID" sz="2400" dirty="0"/>
              <a:t> yang </a:t>
            </a:r>
            <a:r>
              <a:rPr lang="en-ID" sz="2400" dirty="0" err="1"/>
              <a:t>disampaikan</a:t>
            </a:r>
            <a:endParaRPr lang="en-ID" sz="2400" dirty="0"/>
          </a:p>
          <a:p>
            <a:pPr marL="514350" indent="-514350" algn="just">
              <a:buFont typeface="+mj-lt"/>
              <a:buAutoNum type="arabicPeriod"/>
            </a:pPr>
            <a:r>
              <a:rPr lang="en-ID" sz="2400" dirty="0" err="1"/>
              <a:t>Memudahkan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menyampaikan</a:t>
            </a:r>
            <a:r>
              <a:rPr lang="en-ID" sz="2400" dirty="0"/>
              <a:t> ide, data dan </a:t>
            </a:r>
            <a:r>
              <a:rPr lang="en-ID" sz="2400" dirty="0" err="1"/>
              <a:t>fakta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188016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86167E-DA82-5E1C-B8F1-C06FA8E819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Presentasi</a:t>
            </a:r>
            <a:r>
              <a:rPr lang="en-US" dirty="0"/>
              <a:t> yang </a:t>
            </a:r>
            <a:r>
              <a:rPr lang="en-US" dirty="0" err="1"/>
              <a:t>baik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65122" y="2106613"/>
            <a:ext cx="9861755" cy="3500694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Fokus</a:t>
            </a:r>
            <a:r>
              <a:rPr lang="en-US" sz="2400" b="1" dirty="0"/>
              <a:t> pada </a:t>
            </a:r>
            <a:r>
              <a:rPr lang="en-US" sz="2400" b="1" dirty="0" err="1"/>
              <a:t>poin</a:t>
            </a:r>
            <a:r>
              <a:rPr lang="en-US" sz="2400" b="1" dirty="0"/>
              <a:t> </a:t>
            </a:r>
            <a:r>
              <a:rPr lang="en-US" sz="2400" b="1" dirty="0" err="1"/>
              <a:t>utama</a:t>
            </a:r>
            <a:r>
              <a:rPr lang="en-US" sz="2400" dirty="0"/>
              <a:t> </a:t>
            </a:r>
            <a:r>
              <a:rPr lang="en-US" sz="2400" dirty="0" err="1"/>
              <a:t>Tentukan</a:t>
            </a:r>
            <a:r>
              <a:rPr lang="en-US" sz="2400" dirty="0"/>
              <a:t> </a:t>
            </a:r>
            <a:r>
              <a:rPr lang="en-US" sz="2400" dirty="0" err="1"/>
              <a:t>pesan</a:t>
            </a:r>
            <a:r>
              <a:rPr lang="en-US" sz="2400" dirty="0"/>
              <a:t> </a:t>
            </a:r>
            <a:r>
              <a:rPr lang="en-US" sz="2400" dirty="0" err="1"/>
              <a:t>utama</a:t>
            </a:r>
            <a:r>
              <a:rPr lang="en-US" sz="2400" dirty="0"/>
              <a:t> yang </a:t>
            </a:r>
            <a:r>
              <a:rPr lang="en-US" sz="2400" dirty="0" err="1"/>
              <a:t>ingin</a:t>
            </a:r>
            <a:r>
              <a:rPr lang="en-US" sz="2400" dirty="0"/>
              <a:t> </a:t>
            </a:r>
            <a:r>
              <a:rPr lang="en-US" sz="2400" dirty="0" err="1"/>
              <a:t>disampaikan</a:t>
            </a:r>
            <a:r>
              <a:rPr lang="en-US" sz="2400" dirty="0"/>
              <a:t> dan </a:t>
            </a:r>
            <a:r>
              <a:rPr lang="en-US" sz="2400" dirty="0" err="1"/>
              <a:t>pastikan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slide </a:t>
            </a:r>
            <a:r>
              <a:rPr lang="en-US" sz="2400" dirty="0" err="1"/>
              <a:t>mendukung</a:t>
            </a:r>
            <a:r>
              <a:rPr lang="en-US" sz="2400" dirty="0"/>
              <a:t> </a:t>
            </a:r>
            <a:r>
              <a:rPr lang="en-US" sz="2400" dirty="0" err="1"/>
              <a:t>pesan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/>
              <a:t>Jaga </a:t>
            </a:r>
            <a:r>
              <a:rPr lang="en-US" sz="2400" b="1" dirty="0" err="1"/>
              <a:t>kesederhanaan</a:t>
            </a:r>
            <a:r>
              <a:rPr lang="en-US" sz="2400" b="1" dirty="0"/>
              <a:t> </a:t>
            </a:r>
            <a:r>
              <a:rPr lang="en-US" sz="2400" dirty="0" err="1"/>
              <a:t>Hindari</a:t>
            </a:r>
            <a:r>
              <a:rPr lang="en-US" sz="2400" dirty="0"/>
              <a:t> </a:t>
            </a:r>
            <a:r>
              <a:rPr lang="en-US" sz="2400" dirty="0" err="1"/>
              <a:t>terlalu</a:t>
            </a:r>
            <a:r>
              <a:rPr lang="en-US" sz="2400" dirty="0"/>
              <a:t> </a:t>
            </a:r>
            <a:r>
              <a:rPr lang="en-US" sz="2400" dirty="0" err="1"/>
              <a:t>banyak</a:t>
            </a:r>
            <a:r>
              <a:rPr lang="en-US" sz="2400" dirty="0"/>
              <a:t> </a:t>
            </a:r>
            <a:r>
              <a:rPr lang="en-US" sz="2400" dirty="0" err="1"/>
              <a:t>teks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satu</a:t>
            </a:r>
            <a:r>
              <a:rPr lang="en-US" sz="2400" dirty="0"/>
              <a:t> slide. </a:t>
            </a:r>
            <a:r>
              <a:rPr lang="en-US" sz="2400" dirty="0" err="1"/>
              <a:t>Gunakan</a:t>
            </a:r>
            <a:r>
              <a:rPr lang="en-US" sz="2400" dirty="0"/>
              <a:t> </a:t>
            </a:r>
            <a:r>
              <a:rPr lang="en-US" sz="2400" dirty="0" err="1"/>
              <a:t>poin-poin</a:t>
            </a:r>
            <a:r>
              <a:rPr lang="en-US" sz="2400" dirty="0"/>
              <a:t> </a:t>
            </a:r>
            <a:r>
              <a:rPr lang="en-US" sz="2400" dirty="0" err="1"/>
              <a:t>singkat</a:t>
            </a:r>
            <a:r>
              <a:rPr lang="en-US" sz="2400" dirty="0"/>
              <a:t> dan </a:t>
            </a:r>
            <a:r>
              <a:rPr lang="en-US" sz="2400" dirty="0" err="1"/>
              <a:t>jelas</a:t>
            </a:r>
            <a:r>
              <a:rPr lang="en-US" sz="2400" dirty="0"/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b="1" dirty="0" err="1"/>
              <a:t>Gunakan</a:t>
            </a:r>
            <a:r>
              <a:rPr lang="en-US" sz="2400" b="1" dirty="0"/>
              <a:t> visual yang </a:t>
            </a:r>
            <a:r>
              <a:rPr lang="en-US" sz="2400" b="1" dirty="0" err="1"/>
              <a:t>relevan</a:t>
            </a:r>
            <a:r>
              <a:rPr lang="en-US" sz="2400" b="1" dirty="0"/>
              <a:t> </a:t>
            </a:r>
            <a:r>
              <a:rPr lang="en-US" sz="2400" dirty="0"/>
              <a:t>Gambar, </a:t>
            </a:r>
            <a:r>
              <a:rPr lang="en-US" sz="2400" dirty="0" err="1"/>
              <a:t>grafik</a:t>
            </a:r>
            <a:r>
              <a:rPr lang="en-US" sz="2400" dirty="0"/>
              <a:t>, dan diagram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memperjelas</a:t>
            </a:r>
            <a:r>
              <a:rPr lang="en-US" sz="2400" dirty="0"/>
              <a:t> </a:t>
            </a:r>
            <a:r>
              <a:rPr lang="en-US" sz="2400" dirty="0" err="1"/>
              <a:t>informasi</a:t>
            </a:r>
            <a:r>
              <a:rPr lang="en-US" sz="2400" dirty="0"/>
              <a:t> dan </a:t>
            </a:r>
            <a:r>
              <a:rPr lang="en-US" sz="2400" dirty="0" err="1"/>
              <a:t>membuat</a:t>
            </a:r>
            <a:r>
              <a:rPr lang="en-US" sz="2400" dirty="0"/>
              <a:t> </a:t>
            </a:r>
            <a:r>
              <a:rPr lang="en-US" sz="2400" dirty="0" err="1"/>
              <a:t>presentasi</a:t>
            </a:r>
            <a:r>
              <a:rPr lang="en-US" sz="2400" dirty="0"/>
              <a:t> </a:t>
            </a:r>
            <a:r>
              <a:rPr lang="en-US" sz="2400" dirty="0" err="1"/>
              <a:t>lebih</a:t>
            </a:r>
            <a:r>
              <a:rPr lang="en-US" sz="2400" dirty="0"/>
              <a:t> </a:t>
            </a:r>
            <a:r>
              <a:rPr lang="en-US" sz="2400" dirty="0" err="1"/>
              <a:t>menarik</a:t>
            </a:r>
            <a:r>
              <a:rPr lang="en-US" sz="24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Struktur</a:t>
            </a:r>
            <a:r>
              <a:rPr lang="en-US" dirty="0"/>
              <a:t> dan Isi</a:t>
            </a:r>
          </a:p>
        </p:txBody>
      </p:sp>
    </p:spTree>
    <p:extLst>
      <p:ext uri="{BB962C8B-B14F-4D97-AF65-F5344CB8AC3E}">
        <p14:creationId xmlns:p14="http://schemas.microsoft.com/office/powerpoint/2010/main" val="1712083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6297" y="2263620"/>
            <a:ext cx="9999406" cy="4284981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err="1"/>
              <a:t>Jelas</a:t>
            </a:r>
            <a:r>
              <a:rPr lang="en-US" sz="2000" b="1" dirty="0"/>
              <a:t> dan </a:t>
            </a:r>
            <a:r>
              <a:rPr lang="en-US" sz="2000" b="1" dirty="0" err="1"/>
              <a:t>Ringkas</a:t>
            </a:r>
            <a:r>
              <a:rPr lang="en-US" sz="2000" dirty="0"/>
              <a:t>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2000" dirty="0" err="1"/>
              <a:t>Bukan</a:t>
            </a:r>
            <a:r>
              <a:rPr lang="en-US" sz="2000" dirty="0"/>
              <a:t> "</a:t>
            </a:r>
            <a:r>
              <a:rPr lang="en-US" sz="2000" dirty="0" err="1"/>
              <a:t>Analisis</a:t>
            </a:r>
            <a:r>
              <a:rPr lang="en-US" sz="2000" dirty="0"/>
              <a:t> </a:t>
            </a:r>
            <a:r>
              <a:rPr lang="en-US" sz="2000" dirty="0" err="1"/>
              <a:t>Mendalam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</a:t>
            </a:r>
            <a:r>
              <a:rPr lang="en-US" sz="2000" dirty="0" err="1"/>
              <a:t>Dampak</a:t>
            </a:r>
            <a:r>
              <a:rPr lang="en-US" sz="2000" dirty="0"/>
              <a:t> 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Iklim</a:t>
            </a:r>
            <a:r>
              <a:rPr lang="en-US" sz="2000" dirty="0"/>
              <a:t> </a:t>
            </a:r>
            <a:r>
              <a:rPr lang="en-US" sz="2000" dirty="0" err="1"/>
              <a:t>terhadap</a:t>
            </a:r>
            <a:r>
              <a:rPr lang="en-US" sz="2000" dirty="0"/>
              <a:t> </a:t>
            </a:r>
            <a:r>
              <a:rPr lang="en-US" sz="2000" dirty="0" err="1"/>
              <a:t>Ekosistem</a:t>
            </a:r>
            <a:r>
              <a:rPr lang="en-US" sz="2000" dirty="0"/>
              <a:t> </a:t>
            </a:r>
            <a:r>
              <a:rPr lang="en-US" sz="2000" dirty="0" err="1"/>
              <a:t>Laut</a:t>
            </a:r>
            <a:r>
              <a:rPr lang="en-US" sz="2000" dirty="0"/>
              <a:t>", </a:t>
            </a:r>
            <a:r>
              <a:rPr lang="en-US" sz="2000" dirty="0" err="1"/>
              <a:t>melainkan</a:t>
            </a:r>
            <a:r>
              <a:rPr lang="en-US" sz="2000" dirty="0"/>
              <a:t> "</a:t>
            </a:r>
            <a:r>
              <a:rPr lang="en-US" sz="2000" dirty="0" err="1"/>
              <a:t>Perubahan</a:t>
            </a:r>
            <a:r>
              <a:rPr lang="en-US" sz="2000" dirty="0"/>
              <a:t> </a:t>
            </a:r>
            <a:r>
              <a:rPr lang="en-US" sz="2000" dirty="0" err="1"/>
              <a:t>Iklim</a:t>
            </a:r>
            <a:r>
              <a:rPr lang="en-US" sz="2000" dirty="0"/>
              <a:t> </a:t>
            </a:r>
            <a:r>
              <a:rPr lang="en-US" sz="2000" dirty="0" err="1"/>
              <a:t>Mengancam</a:t>
            </a:r>
            <a:r>
              <a:rPr lang="en-US" sz="2000" dirty="0"/>
              <a:t> </a:t>
            </a:r>
            <a:r>
              <a:rPr lang="en-US" sz="2000" dirty="0" err="1"/>
              <a:t>Ekosistem</a:t>
            </a:r>
            <a:r>
              <a:rPr lang="en-US" sz="2000" dirty="0"/>
              <a:t> </a:t>
            </a:r>
            <a:r>
              <a:rPr lang="en-US" sz="2000" dirty="0" err="1"/>
              <a:t>Laut</a:t>
            </a:r>
            <a:r>
              <a:rPr lang="en-US" sz="2000" dirty="0"/>
              <a:t>".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err="1"/>
              <a:t>Menarik</a:t>
            </a:r>
            <a:r>
              <a:rPr lang="en-US" sz="2000" b="1" dirty="0"/>
              <a:t> </a:t>
            </a:r>
            <a:r>
              <a:rPr lang="en-US" sz="2000" b="1" dirty="0" err="1"/>
              <a:t>Perhatian</a:t>
            </a:r>
            <a:r>
              <a:rPr lang="en-US" sz="2000" b="1" dirty="0"/>
              <a:t> </a:t>
            </a:r>
            <a:r>
              <a:rPr lang="en-US" sz="2000" dirty="0" err="1"/>
              <a:t>Contoh</a:t>
            </a:r>
            <a:r>
              <a:rPr lang="en-US" sz="2000" dirty="0"/>
              <a:t>: </a:t>
            </a:r>
            <a:r>
              <a:rPr lang="en-US" sz="2000" dirty="0" err="1"/>
              <a:t>Bukan</a:t>
            </a:r>
            <a:r>
              <a:rPr lang="en-US" sz="2000" dirty="0"/>
              <a:t> "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Perusahaan", </a:t>
            </a:r>
            <a:r>
              <a:rPr lang="en-US" sz="2000" dirty="0" err="1"/>
              <a:t>melainkan</a:t>
            </a:r>
            <a:r>
              <a:rPr lang="en-US" sz="2000" dirty="0"/>
              <a:t> "</a:t>
            </a:r>
            <a:r>
              <a:rPr lang="en-US" sz="2000" dirty="0" err="1"/>
              <a:t>Kisah</a:t>
            </a:r>
            <a:r>
              <a:rPr lang="en-US" sz="2000" dirty="0"/>
              <a:t> di </a:t>
            </a:r>
            <a:r>
              <a:rPr lang="en-US" sz="2000" dirty="0" err="1"/>
              <a:t>Balik</a:t>
            </a:r>
            <a:r>
              <a:rPr lang="en-US" sz="2000" dirty="0"/>
              <a:t> Angka: </a:t>
            </a:r>
            <a:r>
              <a:rPr lang="en-US" sz="2000" dirty="0" err="1"/>
              <a:t>Laporan</a:t>
            </a:r>
            <a:r>
              <a:rPr lang="en-US" sz="2000" dirty="0"/>
              <a:t> </a:t>
            </a:r>
            <a:r>
              <a:rPr lang="en-US" sz="2000" dirty="0" err="1"/>
              <a:t>Keuangan</a:t>
            </a:r>
            <a:r>
              <a:rPr lang="en-US" sz="2000" dirty="0"/>
              <a:t> </a:t>
            </a:r>
            <a:r>
              <a:rPr lang="en-US" sz="2000" dirty="0" err="1"/>
              <a:t>Tahun</a:t>
            </a:r>
            <a:r>
              <a:rPr lang="en-US" sz="2000" dirty="0"/>
              <a:t> </a:t>
            </a:r>
            <a:r>
              <a:rPr lang="en-US" sz="2000" dirty="0" err="1"/>
              <a:t>Ini</a:t>
            </a:r>
            <a:r>
              <a:rPr lang="en-US" sz="2000" dirty="0"/>
              <a:t>".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 err="1"/>
              <a:t>Relevan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Isi </a:t>
            </a:r>
            <a:r>
              <a:rPr lang="en-US" sz="2000" dirty="0" err="1"/>
              <a:t>Contoh</a:t>
            </a:r>
            <a:r>
              <a:rPr lang="en-US" sz="2000" dirty="0"/>
              <a:t>: Jika </a:t>
            </a:r>
            <a:r>
              <a:rPr lang="en-US" sz="2000" dirty="0" err="1"/>
              <a:t>presentasi</a:t>
            </a:r>
            <a:r>
              <a:rPr lang="en-US" sz="2000" dirty="0"/>
              <a:t> </a:t>
            </a:r>
            <a:r>
              <a:rPr lang="en-US" sz="2000" dirty="0" err="1"/>
              <a:t>membahas</a:t>
            </a:r>
            <a:r>
              <a:rPr lang="en-US" sz="2000" dirty="0"/>
              <a:t> </a:t>
            </a:r>
            <a:r>
              <a:rPr lang="en-US" sz="2000" dirty="0" err="1"/>
              <a:t>tentang</a:t>
            </a:r>
            <a:r>
              <a:rPr lang="en-US" sz="2000" dirty="0"/>
              <a:t> strategi </a:t>
            </a:r>
            <a:r>
              <a:rPr lang="en-US" sz="2000" dirty="0" err="1"/>
              <a:t>pemasaran</a:t>
            </a:r>
            <a:r>
              <a:rPr lang="en-US" sz="2000" dirty="0"/>
              <a:t> </a:t>
            </a:r>
            <a:r>
              <a:rPr lang="en-US" sz="2000" dirty="0" err="1"/>
              <a:t>baru</a:t>
            </a:r>
            <a:r>
              <a:rPr lang="en-US" sz="2000" dirty="0"/>
              <a:t>, </a:t>
            </a:r>
            <a:r>
              <a:rPr lang="en-US" sz="2000" dirty="0" err="1"/>
              <a:t>judul</a:t>
            </a:r>
            <a:r>
              <a:rPr lang="en-US" sz="2000" dirty="0"/>
              <a:t> yang </a:t>
            </a:r>
            <a:r>
              <a:rPr lang="en-US" sz="2000" dirty="0" err="1"/>
              <a:t>sesuai</a:t>
            </a:r>
            <a:r>
              <a:rPr lang="en-US" sz="2000" dirty="0"/>
              <a:t> </a:t>
            </a:r>
            <a:r>
              <a:rPr lang="en-US" sz="2000" dirty="0" err="1"/>
              <a:t>adalah</a:t>
            </a:r>
            <a:r>
              <a:rPr lang="en-US" sz="2000" dirty="0"/>
              <a:t> "Strategi Jitu </a:t>
            </a:r>
            <a:r>
              <a:rPr lang="en-US" sz="2000" dirty="0" err="1"/>
              <a:t>Menaklukkan</a:t>
            </a:r>
            <a:r>
              <a:rPr lang="en-US" sz="2000" dirty="0"/>
              <a:t> Pasar".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Pemilihan</a:t>
            </a:r>
            <a:r>
              <a:rPr lang="en-US" dirty="0"/>
              <a:t> </a:t>
            </a:r>
            <a:r>
              <a:rPr lang="en-US" dirty="0" err="1"/>
              <a:t>Judul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23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A720B-DA91-BC98-404F-7C5D036FAE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0025" y="2054534"/>
            <a:ext cx="5743011" cy="428498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000" dirty="0"/>
              <a:t>Peran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kehidupan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. Mari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lihat</a:t>
            </a:r>
            <a:r>
              <a:rPr lang="en-US" sz="2000" dirty="0"/>
              <a:t> </a:t>
            </a:r>
            <a:r>
              <a:rPr lang="en-US" sz="2000" dirty="0" err="1"/>
              <a:t>tiga</a:t>
            </a:r>
            <a:r>
              <a:rPr lang="en-US" sz="2000" dirty="0"/>
              <a:t> </a:t>
            </a:r>
            <a:r>
              <a:rPr lang="en-US" sz="2000" dirty="0" err="1"/>
              <a:t>bidang</a:t>
            </a:r>
            <a:r>
              <a:rPr lang="en-US" sz="2000" dirty="0"/>
              <a:t> </a:t>
            </a:r>
            <a:r>
              <a:rPr lang="en-US" sz="2000" dirty="0" err="1"/>
              <a:t>utama</a:t>
            </a:r>
            <a:r>
              <a:rPr lang="en-US" sz="2000" dirty="0"/>
              <a:t>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Komunikasi</a:t>
            </a:r>
            <a:r>
              <a:rPr lang="en-US" sz="2000" dirty="0"/>
              <a:t>: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seperti</a:t>
            </a:r>
            <a:r>
              <a:rPr lang="en-US" sz="2000" dirty="0"/>
              <a:t> smartphone dan internet </a:t>
            </a:r>
            <a:r>
              <a:rPr lang="en-US" sz="2000" dirty="0" err="1"/>
              <a:t>mempermudah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berinteraksi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siapa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, di mana </a:t>
            </a:r>
            <a:r>
              <a:rPr lang="en-US" sz="2000" dirty="0" err="1"/>
              <a:t>saja</a:t>
            </a:r>
            <a:r>
              <a:rPr lang="en-US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 err="1"/>
              <a:t>Pekerjaan</a:t>
            </a:r>
            <a:r>
              <a:rPr lang="en-US" sz="2000" dirty="0"/>
              <a:t>: Cloud computing dan </a:t>
            </a:r>
            <a:r>
              <a:rPr lang="en-US" sz="2000" dirty="0" err="1"/>
              <a:t>perangkat</a:t>
            </a:r>
            <a:r>
              <a:rPr lang="en-US" sz="2000" dirty="0"/>
              <a:t> </a:t>
            </a:r>
            <a:r>
              <a:rPr lang="en-US" sz="2000" dirty="0" err="1"/>
              <a:t>lunak</a:t>
            </a:r>
            <a:r>
              <a:rPr lang="en-US" sz="2000" dirty="0"/>
              <a:t> </a:t>
            </a:r>
            <a:r>
              <a:rPr lang="en-US" sz="2000" dirty="0" err="1"/>
              <a:t>kolaborasi</a:t>
            </a:r>
            <a:r>
              <a:rPr lang="en-US" sz="2000" dirty="0"/>
              <a:t> </a:t>
            </a:r>
            <a:r>
              <a:rPr lang="en-US" sz="2000" dirty="0" err="1"/>
              <a:t>memungkinkan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 </a:t>
            </a:r>
            <a:r>
              <a:rPr lang="en-US" sz="2000" dirty="0" err="1"/>
              <a:t>bekerja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rumah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efektif</a:t>
            </a:r>
            <a:r>
              <a:rPr lang="en-US" sz="2000" dirty="0"/>
              <a:t>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000" dirty="0"/>
              <a:t>Pendidikan: E-learning </a:t>
            </a:r>
            <a:r>
              <a:rPr lang="en-US" sz="2000" dirty="0" err="1"/>
              <a:t>membuat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fleksibel</a:t>
            </a:r>
            <a:r>
              <a:rPr lang="en-US" sz="2000" dirty="0"/>
              <a:t>, </a:t>
            </a:r>
            <a:r>
              <a:rPr lang="en-US" sz="2000" dirty="0" err="1"/>
              <a:t>bisa</a:t>
            </a:r>
            <a:r>
              <a:rPr lang="en-US" sz="2000" dirty="0"/>
              <a:t> </a:t>
            </a:r>
            <a:r>
              <a:rPr lang="en-US" sz="2000" dirty="0" err="1"/>
              <a:t>diakses</a:t>
            </a:r>
            <a:r>
              <a:rPr lang="en-US" sz="2000" dirty="0"/>
              <a:t> </a:t>
            </a:r>
            <a:r>
              <a:rPr lang="en-US" sz="2000" dirty="0" err="1"/>
              <a:t>kapan</a:t>
            </a:r>
            <a:r>
              <a:rPr lang="en-US" sz="2000" dirty="0"/>
              <a:t> </a:t>
            </a:r>
            <a:r>
              <a:rPr lang="en-US" sz="2000" dirty="0" err="1"/>
              <a:t>saja</a:t>
            </a:r>
            <a:r>
              <a:rPr lang="en-US" sz="2000" dirty="0"/>
              <a:t> dan </a:t>
            </a:r>
            <a:r>
              <a:rPr lang="en-US" sz="2000" dirty="0" err="1"/>
              <a:t>dari</a:t>
            </a:r>
            <a:r>
              <a:rPr lang="en-US" sz="2000" dirty="0"/>
              <a:t> mana </a:t>
            </a:r>
            <a:r>
              <a:rPr lang="en-US" sz="2000" dirty="0" err="1"/>
              <a:t>saja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Kesimpulan: </a:t>
            </a:r>
            <a:r>
              <a:rPr lang="en-US" sz="2000" dirty="0" err="1"/>
              <a:t>Teknologi</a:t>
            </a:r>
            <a:r>
              <a:rPr lang="en-US" sz="2000" dirty="0"/>
              <a:t> </a:t>
            </a:r>
            <a:r>
              <a:rPr lang="en-US" sz="2000" dirty="0" err="1"/>
              <a:t>memudahkan</a:t>
            </a:r>
            <a:r>
              <a:rPr lang="en-US" sz="2000" dirty="0"/>
              <a:t> </a:t>
            </a:r>
            <a:r>
              <a:rPr lang="en-US" sz="2000" dirty="0" err="1"/>
              <a:t>hidup</a:t>
            </a:r>
            <a:r>
              <a:rPr lang="en-US" sz="2000" dirty="0"/>
              <a:t> </a:t>
            </a:r>
            <a:r>
              <a:rPr lang="en-US" sz="2000" dirty="0" err="1"/>
              <a:t>kita</a:t>
            </a:r>
            <a:r>
              <a:rPr lang="en-US" sz="2000" dirty="0"/>
              <a:t>. Mari </a:t>
            </a:r>
            <a:r>
              <a:rPr lang="en-US" sz="2000" dirty="0" err="1"/>
              <a:t>terus</a:t>
            </a:r>
            <a:r>
              <a:rPr lang="en-US" sz="2000" dirty="0"/>
              <a:t> </a:t>
            </a:r>
            <a:r>
              <a:rPr lang="en-US" sz="2000" dirty="0" err="1"/>
              <a:t>mengikuti</a:t>
            </a:r>
            <a:r>
              <a:rPr lang="en-US" sz="2000" dirty="0"/>
              <a:t> </a:t>
            </a:r>
            <a:r>
              <a:rPr lang="en-US" sz="2000" dirty="0" err="1"/>
              <a:t>perkembangannya</a:t>
            </a:r>
            <a:r>
              <a:rPr lang="en-US" sz="2000" dirty="0"/>
              <a:t> agar </a:t>
            </a:r>
            <a:r>
              <a:rPr lang="en-US" sz="2000" dirty="0" err="1"/>
              <a:t>tetap</a:t>
            </a:r>
            <a:r>
              <a:rPr lang="en-US" sz="2000" dirty="0"/>
              <a:t> </a:t>
            </a:r>
            <a:r>
              <a:rPr lang="en-US" sz="2000" dirty="0" err="1"/>
              <a:t>relevan</a:t>
            </a:r>
            <a:r>
              <a:rPr lang="en-US" sz="2000" dirty="0"/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Sederhana</a:t>
            </a:r>
            <a:r>
              <a:rPr lang="en-US" dirty="0"/>
              <a:t> dan </a:t>
            </a:r>
            <a:r>
              <a:rPr lang="en-US" dirty="0" err="1"/>
              <a:t>Efektif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8BAF939-A906-4D1D-945A-151B14E063B3}"/>
              </a:ext>
            </a:extLst>
          </p:cNvPr>
          <p:cNvSpPr txBox="1">
            <a:spLocks/>
          </p:cNvSpPr>
          <p:nvPr/>
        </p:nvSpPr>
        <p:spPr>
          <a:xfrm>
            <a:off x="598794" y="2054533"/>
            <a:ext cx="5261231" cy="4284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err="1"/>
              <a:t>Perkembangan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yang sangat </a:t>
            </a:r>
            <a:r>
              <a:rPr lang="en-US" sz="1600" dirty="0" err="1"/>
              <a:t>pesat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mempengaruhi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hal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kehidupan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sehari-hari</a:t>
            </a:r>
            <a:r>
              <a:rPr lang="en-US" sz="1600" dirty="0"/>
              <a:t>, </a:t>
            </a:r>
            <a:r>
              <a:rPr lang="en-US" sz="1600" dirty="0" err="1"/>
              <a:t>mulai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r>
              <a:rPr lang="en-US" sz="1600" dirty="0"/>
              <a:t>, </a:t>
            </a:r>
            <a:r>
              <a:rPr lang="en-US" sz="1600" dirty="0" err="1"/>
              <a:t>bekerja</a:t>
            </a:r>
            <a:r>
              <a:rPr lang="en-US" sz="1600" dirty="0"/>
              <a:t>, </a:t>
            </a:r>
            <a:r>
              <a:rPr lang="en-US" sz="1600" dirty="0" err="1"/>
              <a:t>hingga</a:t>
            </a:r>
            <a:r>
              <a:rPr lang="en-US" sz="1600" dirty="0"/>
              <a:t> </a:t>
            </a:r>
            <a:r>
              <a:rPr lang="en-US" sz="1600" dirty="0" err="1"/>
              <a:t>belajar</a:t>
            </a:r>
            <a:r>
              <a:rPr lang="en-US" sz="1600" dirty="0"/>
              <a:t>.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r>
              <a:rPr lang="en-US" sz="1600" dirty="0"/>
              <a:t>,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bidang</a:t>
            </a:r>
            <a:r>
              <a:rPr lang="en-US" sz="1600" dirty="0"/>
              <a:t> </a:t>
            </a:r>
            <a:r>
              <a:rPr lang="en-US" sz="1600" dirty="0" err="1"/>
              <a:t>komunikasi</a:t>
            </a:r>
            <a:r>
              <a:rPr lang="en-US" sz="1600" dirty="0"/>
              <a:t>,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smartphone dan internet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mengubah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berinteraksi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orang lain,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berkomunikasi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siapa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di </a:t>
            </a:r>
            <a:r>
              <a:rPr lang="en-US" sz="1600" dirty="0" err="1"/>
              <a:t>seluruh</a:t>
            </a:r>
            <a:r>
              <a:rPr lang="en-US" sz="1600" dirty="0"/>
              <a:t> dunia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beberapa</a:t>
            </a:r>
            <a:r>
              <a:rPr lang="en-US" sz="1600" dirty="0"/>
              <a:t> </a:t>
            </a:r>
            <a:r>
              <a:rPr lang="en-US" sz="1600" dirty="0" err="1"/>
              <a:t>klik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. Di </a:t>
            </a:r>
            <a:r>
              <a:rPr lang="en-US" sz="1600" dirty="0" err="1"/>
              <a:t>sisi</a:t>
            </a:r>
            <a:r>
              <a:rPr lang="en-US" sz="1600" dirty="0"/>
              <a:t> lain, </a:t>
            </a:r>
            <a:r>
              <a:rPr lang="en-US" sz="1600" dirty="0" err="1"/>
              <a:t>teknologi</a:t>
            </a:r>
            <a:r>
              <a:rPr lang="en-US" sz="1600" dirty="0"/>
              <a:t> juga </a:t>
            </a:r>
            <a:r>
              <a:rPr lang="en-US" sz="1600" dirty="0" err="1"/>
              <a:t>telah</a:t>
            </a:r>
            <a:r>
              <a:rPr lang="en-US" sz="1600" dirty="0"/>
              <a:t> </a:t>
            </a:r>
            <a:r>
              <a:rPr lang="en-US" sz="1600" dirty="0" err="1"/>
              <a:t>mengubah</a:t>
            </a:r>
            <a:r>
              <a:rPr lang="en-US" sz="1600" dirty="0"/>
              <a:t>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bekerja</a:t>
            </a:r>
            <a:r>
              <a:rPr lang="en-US" sz="1600" dirty="0"/>
              <a:t>,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pekerjaan</a:t>
            </a:r>
            <a:r>
              <a:rPr lang="en-US" sz="1600" dirty="0"/>
              <a:t> yang </a:t>
            </a:r>
            <a:r>
              <a:rPr lang="en-US" sz="1600" dirty="0" err="1"/>
              <a:t>sekarang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dilakukan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rumah</a:t>
            </a:r>
            <a:r>
              <a:rPr lang="en-US" sz="1600" dirty="0"/>
              <a:t> </a:t>
            </a:r>
            <a:r>
              <a:rPr lang="en-US" sz="1600" dirty="0" err="1"/>
              <a:t>berkat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cloud computing dan </a:t>
            </a:r>
            <a:r>
              <a:rPr lang="en-US" sz="1600" dirty="0" err="1"/>
              <a:t>perangkat</a:t>
            </a:r>
            <a:r>
              <a:rPr lang="en-US" sz="1600" dirty="0"/>
              <a:t> </a:t>
            </a:r>
            <a:r>
              <a:rPr lang="en-US" sz="1600" dirty="0" err="1"/>
              <a:t>lunak</a:t>
            </a:r>
            <a:r>
              <a:rPr lang="en-US" sz="1600" dirty="0"/>
              <a:t> </a:t>
            </a:r>
            <a:r>
              <a:rPr lang="en-US" sz="1600" dirty="0" err="1"/>
              <a:t>kolaborasi</a:t>
            </a:r>
            <a:r>
              <a:rPr lang="en-US" sz="1600" dirty="0"/>
              <a:t> online. Di </a:t>
            </a:r>
            <a:r>
              <a:rPr lang="en-US" sz="1600" dirty="0" err="1"/>
              <a:t>bidang</a:t>
            </a:r>
            <a:r>
              <a:rPr lang="en-US" sz="1600" dirty="0"/>
              <a:t> </a:t>
            </a:r>
            <a:r>
              <a:rPr lang="en-US" sz="1600" dirty="0" err="1"/>
              <a:t>pendidikan</a:t>
            </a:r>
            <a:r>
              <a:rPr lang="en-US" sz="1600" dirty="0"/>
              <a:t>, </a:t>
            </a:r>
            <a:r>
              <a:rPr lang="en-US" sz="1600" dirty="0" err="1"/>
              <a:t>teknologi</a:t>
            </a:r>
            <a:r>
              <a:rPr lang="en-US" sz="1600" dirty="0"/>
              <a:t> juga </a:t>
            </a:r>
            <a:r>
              <a:rPr lang="en-US" sz="1600" dirty="0" err="1"/>
              <a:t>memainkan</a:t>
            </a:r>
            <a:r>
              <a:rPr lang="en-US" sz="1600" dirty="0"/>
              <a:t> </a:t>
            </a:r>
            <a:r>
              <a:rPr lang="en-US" sz="1600" dirty="0" err="1"/>
              <a:t>peran</a:t>
            </a:r>
            <a:r>
              <a:rPr lang="en-US" sz="1600" dirty="0"/>
              <a:t> yang sangat </a:t>
            </a:r>
            <a:r>
              <a:rPr lang="en-US" sz="1600" dirty="0" err="1"/>
              <a:t>besar</a:t>
            </a:r>
            <a:r>
              <a:rPr lang="en-US" sz="1600" dirty="0"/>
              <a:t>,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adanya</a:t>
            </a:r>
            <a:r>
              <a:rPr lang="en-US" sz="1600" dirty="0"/>
              <a:t> e-learning,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bisa</a:t>
            </a:r>
            <a:r>
              <a:rPr lang="en-US" sz="1600" dirty="0"/>
              <a:t> </a:t>
            </a:r>
            <a:r>
              <a:rPr lang="en-US" sz="1600" dirty="0" err="1"/>
              <a:t>belajar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mana </a:t>
            </a:r>
            <a:r>
              <a:rPr lang="en-US" sz="1600" dirty="0" err="1"/>
              <a:t>saja</a:t>
            </a:r>
            <a:r>
              <a:rPr lang="en-US" sz="1600" dirty="0"/>
              <a:t> dan </a:t>
            </a:r>
            <a:r>
              <a:rPr lang="en-US" sz="1600" dirty="0" err="1"/>
              <a:t>kapan</a:t>
            </a:r>
            <a:r>
              <a:rPr lang="en-US" sz="1600" dirty="0"/>
              <a:t> </a:t>
            </a:r>
            <a:r>
              <a:rPr lang="en-US" sz="1600" dirty="0" err="1"/>
              <a:t>saja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datang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sekolah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universitas. </a:t>
            </a:r>
            <a:r>
              <a:rPr lang="en-US" sz="1600" dirty="0" err="1"/>
              <a:t>Semua</a:t>
            </a:r>
            <a:r>
              <a:rPr lang="en-US" sz="1600" dirty="0"/>
              <a:t> </a:t>
            </a:r>
            <a:r>
              <a:rPr lang="en-US" sz="1600" dirty="0" err="1"/>
              <a:t>perubahan</a:t>
            </a:r>
            <a:r>
              <a:rPr lang="en-US" sz="1600" dirty="0"/>
              <a:t> </a:t>
            </a:r>
            <a:r>
              <a:rPr lang="en-US" sz="1600" dirty="0" err="1"/>
              <a:t>ini</a:t>
            </a:r>
            <a:r>
              <a:rPr lang="en-US" sz="1600" dirty="0"/>
              <a:t> </a:t>
            </a:r>
            <a:r>
              <a:rPr lang="en-US" sz="1600" dirty="0" err="1"/>
              <a:t>menunjukkan</a:t>
            </a:r>
            <a:r>
              <a:rPr lang="en-US" sz="1600" dirty="0"/>
              <a:t> </a:t>
            </a:r>
            <a:r>
              <a:rPr lang="en-US" sz="1600" dirty="0" err="1"/>
              <a:t>betapa</a:t>
            </a:r>
            <a:r>
              <a:rPr lang="en-US" sz="1600" dirty="0"/>
              <a:t> </a:t>
            </a:r>
            <a:r>
              <a:rPr lang="en-US" sz="1600" dirty="0" err="1"/>
              <a:t>pentingnya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kehidupan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, dan oleh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itu</a:t>
            </a:r>
            <a:r>
              <a:rPr lang="en-US" sz="1600" dirty="0"/>
              <a:t>,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selalu</a:t>
            </a:r>
            <a:r>
              <a:rPr lang="en-US" sz="1600" dirty="0"/>
              <a:t> </a:t>
            </a:r>
            <a:r>
              <a:rPr lang="en-US" sz="1600" dirty="0" err="1"/>
              <a:t>berusaha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mengikuti</a:t>
            </a:r>
            <a:r>
              <a:rPr lang="en-US" sz="1600" dirty="0"/>
              <a:t> </a:t>
            </a:r>
            <a:r>
              <a:rPr lang="en-US" sz="1600" dirty="0" err="1"/>
              <a:t>perkembangan</a:t>
            </a:r>
            <a:r>
              <a:rPr lang="en-US" sz="1600" dirty="0"/>
              <a:t> </a:t>
            </a:r>
            <a:r>
              <a:rPr lang="en-US" sz="1600" dirty="0" err="1"/>
              <a:t>teknologi</a:t>
            </a:r>
            <a:r>
              <a:rPr lang="en-US" sz="1600" dirty="0"/>
              <a:t> agar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tertinggal</a:t>
            </a:r>
            <a:r>
              <a:rPr lang="en-US" sz="1600" dirty="0"/>
              <a:t>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873122-1CE5-4BD9-DE91-E844EB188A0F}"/>
              </a:ext>
            </a:extLst>
          </p:cNvPr>
          <p:cNvSpPr txBox="1">
            <a:spLocks/>
          </p:cNvSpPr>
          <p:nvPr/>
        </p:nvSpPr>
        <p:spPr>
          <a:xfrm>
            <a:off x="598793" y="1587092"/>
            <a:ext cx="5261231" cy="46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/>
              <a:t>Amburadul</a:t>
            </a:r>
            <a:endParaRPr lang="en-US" sz="20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2CF5B46-E8BB-089B-A80E-17B5940D3625}"/>
              </a:ext>
            </a:extLst>
          </p:cNvPr>
          <p:cNvSpPr txBox="1">
            <a:spLocks/>
          </p:cNvSpPr>
          <p:nvPr/>
        </p:nvSpPr>
        <p:spPr>
          <a:xfrm>
            <a:off x="5860025" y="1587091"/>
            <a:ext cx="5743012" cy="4674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rgbClr val="63333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/>
              <a:t>Sederhana</a:t>
            </a:r>
            <a:r>
              <a:rPr lang="en-US" sz="2000" b="1" dirty="0"/>
              <a:t> dan </a:t>
            </a:r>
            <a:r>
              <a:rPr lang="en-US" sz="2000" b="1" dirty="0" err="1"/>
              <a:t>Efektif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2731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217D-0081-4877-1A5E-07EDFF0A7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Sederhana</a:t>
            </a:r>
            <a:r>
              <a:rPr lang="en-US" dirty="0"/>
              <a:t> dan </a:t>
            </a:r>
            <a:r>
              <a:rPr lang="en-US" dirty="0" err="1"/>
              <a:t>Efektif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0590AE-557A-310A-66FD-E27C9E790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16" y="154366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2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819</Words>
  <Application>Microsoft Office PowerPoint</Application>
  <PresentationFormat>Widescreen</PresentationFormat>
  <Paragraphs>116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Consolas</vt:lpstr>
      <vt:lpstr>Garamond</vt:lpstr>
      <vt:lpstr>Impact</vt:lpstr>
      <vt:lpstr>Libre Baskerville</vt:lpstr>
      <vt:lpstr>Open Sans</vt:lpstr>
      <vt:lpstr>Open Sans</vt:lpstr>
      <vt:lpstr>Sacramento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novia syahrani</dc:creator>
  <cp:lastModifiedBy>Fadhillah Putra</cp:lastModifiedBy>
  <cp:revision>74</cp:revision>
  <dcterms:created xsi:type="dcterms:W3CDTF">2024-08-16T09:27:19Z</dcterms:created>
  <dcterms:modified xsi:type="dcterms:W3CDTF">2024-10-13T09:22:16Z</dcterms:modified>
</cp:coreProperties>
</file>